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48.jpg" ContentType="image/jpg"/>
  <Override PartName="/ppt/media/image89.jpg" ContentType="image/jpg"/>
  <Override PartName="/ppt/media/image9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3"/>
  </p:notesMasterIdLst>
  <p:sldIdLst>
    <p:sldId id="1031" r:id="rId2"/>
    <p:sldId id="1036" r:id="rId3"/>
    <p:sldId id="1453" r:id="rId4"/>
    <p:sldId id="1454" r:id="rId5"/>
    <p:sldId id="1455" r:id="rId6"/>
    <p:sldId id="1456" r:id="rId7"/>
    <p:sldId id="1510" r:id="rId8"/>
    <p:sldId id="1511" r:id="rId9"/>
    <p:sldId id="1457" r:id="rId10"/>
    <p:sldId id="1459" r:id="rId11"/>
    <p:sldId id="1460" r:id="rId12"/>
    <p:sldId id="1461" r:id="rId13"/>
    <p:sldId id="1497" r:id="rId14"/>
    <p:sldId id="1495" r:id="rId15"/>
    <p:sldId id="1462" r:id="rId16"/>
    <p:sldId id="1463" r:id="rId17"/>
    <p:sldId id="1496" r:id="rId18"/>
    <p:sldId id="1466" r:id="rId19"/>
    <p:sldId id="1464" r:id="rId20"/>
    <p:sldId id="1465" r:id="rId21"/>
    <p:sldId id="1467" r:id="rId22"/>
    <p:sldId id="1468" r:id="rId23"/>
    <p:sldId id="1498" r:id="rId24"/>
    <p:sldId id="1499" r:id="rId25"/>
    <p:sldId id="1500" r:id="rId26"/>
    <p:sldId id="1469" r:id="rId27"/>
    <p:sldId id="1470" r:id="rId28"/>
    <p:sldId id="1507" r:id="rId29"/>
    <p:sldId id="1501" r:id="rId30"/>
    <p:sldId id="1471" r:id="rId31"/>
    <p:sldId id="1472" r:id="rId32"/>
    <p:sldId id="1473" r:id="rId33"/>
    <p:sldId id="1474" r:id="rId34"/>
    <p:sldId id="1475" r:id="rId35"/>
    <p:sldId id="1476" r:id="rId36"/>
    <p:sldId id="1477" r:id="rId37"/>
    <p:sldId id="1479" r:id="rId38"/>
    <p:sldId id="1508" r:id="rId39"/>
    <p:sldId id="1502" r:id="rId40"/>
    <p:sldId id="1503" r:id="rId41"/>
    <p:sldId id="1504" r:id="rId42"/>
    <p:sldId id="1480" r:id="rId43"/>
    <p:sldId id="1509" r:id="rId44"/>
    <p:sldId id="1506" r:id="rId45"/>
    <p:sldId id="1494" r:id="rId46"/>
    <p:sldId id="1493" r:id="rId47"/>
    <p:sldId id="1481" r:id="rId48"/>
    <p:sldId id="1482" r:id="rId49"/>
    <p:sldId id="1483" r:id="rId50"/>
    <p:sldId id="1486" r:id="rId51"/>
    <p:sldId id="1487" r:id="rId52"/>
    <p:sldId id="1488" r:id="rId53"/>
    <p:sldId id="1489" r:id="rId54"/>
    <p:sldId id="1490" r:id="rId55"/>
    <p:sldId id="1491" r:id="rId56"/>
    <p:sldId id="1492" r:id="rId57"/>
    <p:sldId id="1485" r:id="rId58"/>
    <p:sldId id="1484" r:id="rId59"/>
    <p:sldId id="1515" r:id="rId60"/>
    <p:sldId id="1525" r:id="rId61"/>
    <p:sldId id="1526" r:id="rId62"/>
    <p:sldId id="1527" r:id="rId63"/>
    <p:sldId id="1528" r:id="rId64"/>
    <p:sldId id="1529" r:id="rId65"/>
    <p:sldId id="1530" r:id="rId66"/>
    <p:sldId id="1531" r:id="rId67"/>
    <p:sldId id="1532" r:id="rId68"/>
    <p:sldId id="1569" r:id="rId69"/>
    <p:sldId id="1570" r:id="rId70"/>
    <p:sldId id="1571" r:id="rId71"/>
    <p:sldId id="1572" r:id="rId72"/>
    <p:sldId id="1573" r:id="rId73"/>
    <p:sldId id="1574" r:id="rId74"/>
    <p:sldId id="1575" r:id="rId75"/>
    <p:sldId id="1576" r:id="rId76"/>
    <p:sldId id="1577" r:id="rId77"/>
    <p:sldId id="1578" r:id="rId78"/>
    <p:sldId id="1579" r:id="rId79"/>
    <p:sldId id="1580" r:id="rId80"/>
    <p:sldId id="1581" r:id="rId81"/>
    <p:sldId id="1582" r:id="rId82"/>
    <p:sldId id="1583" r:id="rId83"/>
    <p:sldId id="1584" r:id="rId84"/>
    <p:sldId id="1585" r:id="rId85"/>
    <p:sldId id="1586" r:id="rId86"/>
    <p:sldId id="1786" r:id="rId87"/>
    <p:sldId id="1787" r:id="rId88"/>
    <p:sldId id="1788" r:id="rId89"/>
    <p:sldId id="1590" r:id="rId90"/>
    <p:sldId id="1591" r:id="rId91"/>
    <p:sldId id="1592" r:id="rId92"/>
    <p:sldId id="1593" r:id="rId93"/>
    <p:sldId id="1789" r:id="rId94"/>
    <p:sldId id="1534" r:id="rId95"/>
    <p:sldId id="1535" r:id="rId96"/>
    <p:sldId id="1536" r:id="rId97"/>
    <p:sldId id="1537" r:id="rId98"/>
    <p:sldId id="1538" r:id="rId99"/>
    <p:sldId id="1539" r:id="rId100"/>
    <p:sldId id="1540" r:id="rId101"/>
    <p:sldId id="1541" r:id="rId102"/>
    <p:sldId id="1542" r:id="rId103"/>
    <p:sldId id="1543" r:id="rId104"/>
    <p:sldId id="1544" r:id="rId105"/>
    <p:sldId id="1545" r:id="rId106"/>
    <p:sldId id="1546" r:id="rId107"/>
    <p:sldId id="1547" r:id="rId108"/>
    <p:sldId id="1548" r:id="rId109"/>
    <p:sldId id="1549" r:id="rId110"/>
    <p:sldId id="1550" r:id="rId111"/>
    <p:sldId id="1551" r:id="rId112"/>
    <p:sldId id="1552" r:id="rId113"/>
    <p:sldId id="1553" r:id="rId114"/>
    <p:sldId id="1554" r:id="rId115"/>
    <p:sldId id="1555" r:id="rId116"/>
    <p:sldId id="1556" r:id="rId117"/>
    <p:sldId id="1557" r:id="rId118"/>
    <p:sldId id="1558" r:id="rId119"/>
    <p:sldId id="1559" r:id="rId120"/>
    <p:sldId id="1560" r:id="rId121"/>
    <p:sldId id="1561" r:id="rId122"/>
    <p:sldId id="1562" r:id="rId123"/>
    <p:sldId id="1790" r:id="rId124"/>
    <p:sldId id="1791" r:id="rId125"/>
    <p:sldId id="1792" r:id="rId126"/>
    <p:sldId id="1563" r:id="rId127"/>
    <p:sldId id="1564" r:id="rId128"/>
    <p:sldId id="1565" r:id="rId129"/>
    <p:sldId id="1566" r:id="rId130"/>
    <p:sldId id="1567" r:id="rId131"/>
    <p:sldId id="1568" r:id="rId132"/>
  </p:sldIdLst>
  <p:sldSz cx="12192000" cy="6858000"/>
  <p:notesSz cx="6858000" cy="9144000"/>
  <p:embeddedFontLst>
    <p:embeddedFont>
      <p:font typeface="SimSun" panose="02010600030101010101" pitchFamily="2" charset="-122"/>
      <p:regular r:id="rId134"/>
    </p:embeddedFont>
    <p:embeddedFont>
      <p:font typeface="Calibri" panose="020F0502020204030204" pitchFamily="34" charset="0"/>
      <p:regular r:id="rId135"/>
      <p:bold r:id="rId136"/>
      <p:italic r:id="rId137"/>
      <p:boldItalic r:id="rId138"/>
    </p:embeddedFont>
    <p:embeddedFont>
      <p:font typeface="Cambria Math" panose="02040503050406030204" pitchFamily="18" charset="0"/>
      <p:regular r:id="rId139"/>
    </p:embeddedFont>
    <p:embeddedFont>
      <p:font typeface="Libre Franklin" pitchFamily="2" charset="0"/>
      <p:regular r:id="rId140"/>
      <p:bold r:id="rId141"/>
      <p:italic r:id="rId142"/>
      <p:boldItalic r:id="rId143"/>
    </p:embeddedFont>
    <p:embeddedFont>
      <p:font typeface="Microsoft Sans Serif" panose="020B0604020202020204" pitchFamily="34" charset="0"/>
      <p:regular r:id="rId144"/>
    </p:embeddedFont>
    <p:embeddedFont>
      <p:font typeface="Microsoft YaHei" panose="020B0503020204020204" pitchFamily="34" charset="-122"/>
      <p:regular r:id="rId145"/>
      <p:bold r:id="rId146"/>
    </p:embeddedFont>
    <p:embeddedFont>
      <p:font typeface="Noto Sans Symbols" panose="020B0604020202020204" charset="0"/>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4" roundtripDataSignature="AMtx7miW9Woo3fcGF6jBp+O7oEAbnb4p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 saada" initials="" lastIdx="19" clrIdx="0"/>
  <p:cmAuthor id="2" name="Alessandra Capurro" initials=""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17" autoAdjust="0"/>
    <p:restoredTop sz="94249" autoAdjust="0"/>
  </p:normalViewPr>
  <p:slideViewPr>
    <p:cSldViewPr snapToGrid="0">
      <p:cViewPr varScale="1">
        <p:scale>
          <a:sx n="63" d="100"/>
          <a:sy n="63" d="100"/>
        </p:scale>
        <p:origin x="55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slide" Target="slides/slide106.xml"/><Relationship Id="rId268"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1.fntdata"/><Relationship Id="rId149"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fntdata"/><Relationship Id="rId139"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7.fntdata"/><Relationship Id="rId264" Type="http://customschemas.google.com/relationships/presentationmetadata" Target="metadata"/><Relationship Id="rId269"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font" Target="fonts/font7.fntdata"/><Relationship Id="rId14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267" Type="http://schemas.openxmlformats.org/officeDocument/2006/relationships/viewProps" Target="viewProps.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font" Target="fonts/font2.fntdata"/><Relationship Id="rId143" Type="http://schemas.openxmlformats.org/officeDocument/2006/relationships/font" Target="fonts/font10.fntdata"/><Relationship Id="rId148"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5"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8.fntdata"/><Relationship Id="rId14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266"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CH"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spTree>
      <p:nvGrpSpPr>
        <p:cNvPr id="1" name="Shape 16"/>
        <p:cNvGrpSpPr/>
        <p:nvPr/>
      </p:nvGrpSpPr>
      <p:grpSpPr>
        <a:xfrm>
          <a:off x="0" y="0"/>
          <a:ext cx="0" cy="0"/>
          <a:chOff x="0" y="0"/>
          <a:chExt cx="0" cy="0"/>
        </a:xfrm>
      </p:grpSpPr>
      <p:pic>
        <p:nvPicPr>
          <p:cNvPr id="17" name="Google Shape;17;p36"/>
          <p:cNvPicPr preferRelativeResize="0"/>
          <p:nvPr/>
        </p:nvPicPr>
        <p:blipFill rotWithShape="1">
          <a:blip r:embed="rId2">
            <a:alphaModFix/>
          </a:blip>
          <a:srcRect l="5597" r="5597"/>
          <a:stretch/>
        </p:blipFill>
        <p:spPr>
          <a:xfrm>
            <a:off x="1775885" y="0"/>
            <a:ext cx="10416116" cy="6597651"/>
          </a:xfrm>
          <a:prstGeom prst="rect">
            <a:avLst/>
          </a:prstGeom>
          <a:noFill/>
          <a:ln>
            <a:noFill/>
          </a:ln>
        </p:spPr>
      </p:pic>
      <p:sp>
        <p:nvSpPr>
          <p:cNvPr id="18" name="Google Shape;18;p36"/>
          <p:cNvSpPr>
            <a:spLocks noGrp="1"/>
          </p:cNvSpPr>
          <p:nvPr>
            <p:ph type="pic" idx="2"/>
          </p:nvPr>
        </p:nvSpPr>
        <p:spPr>
          <a:xfrm>
            <a:off x="1775885" y="0"/>
            <a:ext cx="10416116" cy="6597651"/>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6"/>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36"/>
          <p:cNvPicPr preferRelativeResize="0"/>
          <p:nvPr/>
        </p:nvPicPr>
        <p:blipFill rotWithShape="1">
          <a:blip r:embed="rId3">
            <a:alphaModFix/>
          </a:blip>
          <a:srcRect/>
          <a:stretch/>
        </p:blipFill>
        <p:spPr>
          <a:xfrm>
            <a:off x="110197" y="107045"/>
            <a:ext cx="1567068" cy="678207"/>
          </a:xfrm>
          <a:prstGeom prst="rect">
            <a:avLst/>
          </a:prstGeom>
          <a:noFill/>
          <a:ln>
            <a:noFill/>
          </a:ln>
        </p:spPr>
      </p:pic>
      <p:sp>
        <p:nvSpPr>
          <p:cNvPr id="22" name="Google Shape;22;p36"/>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36"/>
          <p:cNvPicPr preferRelativeResize="0"/>
          <p:nvPr/>
        </p:nvPicPr>
        <p:blipFill rotWithShape="1">
          <a:blip r:embed="rId4">
            <a:alphaModFix/>
          </a:blip>
          <a:srcRect/>
          <a:stretch/>
        </p:blipFill>
        <p:spPr>
          <a:xfrm>
            <a:off x="174675" y="6390510"/>
            <a:ext cx="770371" cy="321145"/>
          </a:xfrm>
          <a:prstGeom prst="rect">
            <a:avLst/>
          </a:prstGeom>
          <a:noFill/>
          <a:ln>
            <a:noFill/>
          </a:ln>
        </p:spPr>
      </p:pic>
      <p:sp>
        <p:nvSpPr>
          <p:cNvPr id="2" name="hlSlideMaster.Diapositive de titreHeader" descr=".">
            <a:extLst>
              <a:ext uri="{FF2B5EF4-FFF2-40B4-BE49-F238E27FC236}">
                <a16:creationId xmlns:a16="http://schemas.microsoft.com/office/drawing/2014/main" id="{3F5709BE-2107-4F73-AF34-2B49C2D5BED6}"/>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Diapositive de titreFooter" descr=".">
            <a:extLst>
              <a:ext uri="{FF2B5EF4-FFF2-40B4-BE49-F238E27FC236}">
                <a16:creationId xmlns:a16="http://schemas.microsoft.com/office/drawing/2014/main" id="{4B219294-1AE2-4B89-A65B-8C63B88A8BEF}"/>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4"/>
        <p:cNvGrpSpPr/>
        <p:nvPr/>
      </p:nvGrpSpPr>
      <p:grpSpPr>
        <a:xfrm>
          <a:off x="0" y="0"/>
          <a:ext cx="0" cy="0"/>
          <a:chOff x="0" y="0"/>
          <a:chExt cx="0" cy="0"/>
        </a:xfrm>
      </p:grpSpPr>
      <p:sp>
        <p:nvSpPr>
          <p:cNvPr id="25" name="Google Shape;25;p42"/>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4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et contenuHeader" descr=".">
            <a:extLst>
              <a:ext uri="{FF2B5EF4-FFF2-40B4-BE49-F238E27FC236}">
                <a16:creationId xmlns:a16="http://schemas.microsoft.com/office/drawing/2014/main" id="{1E03F362-4031-4F1D-91FF-8170E34C058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et contenuFooter" descr=".">
            <a:extLst>
              <a:ext uri="{FF2B5EF4-FFF2-40B4-BE49-F238E27FC236}">
                <a16:creationId xmlns:a16="http://schemas.microsoft.com/office/drawing/2014/main" id="{7DFCA36A-795E-4CBB-A938-EF85DBEEADBA}"/>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Diapositive de titre">
  <p:cSld name="1_Diapositive de titre">
    <p:spTree>
      <p:nvGrpSpPr>
        <p:cNvPr id="1" name="Shape 43"/>
        <p:cNvGrpSpPr/>
        <p:nvPr/>
      </p:nvGrpSpPr>
      <p:grpSpPr>
        <a:xfrm>
          <a:off x="0" y="0"/>
          <a:ext cx="0" cy="0"/>
          <a:chOff x="0" y="0"/>
          <a:chExt cx="0" cy="0"/>
        </a:xfrm>
      </p:grpSpPr>
      <p:sp>
        <p:nvSpPr>
          <p:cNvPr id="44" name="Google Shape;44;p49"/>
          <p:cNvSpPr>
            <a:spLocks noGrp="1"/>
          </p:cNvSpPr>
          <p:nvPr>
            <p:ph type="pic" idx="2"/>
          </p:nvPr>
        </p:nvSpPr>
        <p:spPr>
          <a:xfrm>
            <a:off x="1775885" y="613251"/>
            <a:ext cx="10416116" cy="6244749"/>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49"/>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7" name="Google Shape;47;p49"/>
          <p:cNvPicPr preferRelativeResize="0"/>
          <p:nvPr/>
        </p:nvPicPr>
        <p:blipFill rotWithShape="1">
          <a:blip r:embed="rId2">
            <a:alphaModFix/>
          </a:blip>
          <a:srcRect/>
          <a:stretch/>
        </p:blipFill>
        <p:spPr>
          <a:xfrm>
            <a:off x="110197" y="107045"/>
            <a:ext cx="1567068" cy="678207"/>
          </a:xfrm>
          <a:prstGeom prst="rect">
            <a:avLst/>
          </a:prstGeom>
          <a:noFill/>
          <a:ln>
            <a:noFill/>
          </a:ln>
        </p:spPr>
      </p:pic>
      <p:sp>
        <p:nvSpPr>
          <p:cNvPr id="48" name="Google Shape;48;p49"/>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49"/>
          <p:cNvPicPr preferRelativeResize="0"/>
          <p:nvPr/>
        </p:nvPicPr>
        <p:blipFill rotWithShape="1">
          <a:blip r:embed="rId3">
            <a:alphaModFix/>
          </a:blip>
          <a:srcRect/>
          <a:stretch/>
        </p:blipFill>
        <p:spPr>
          <a:xfrm>
            <a:off x="174675" y="6390510"/>
            <a:ext cx="770371" cy="321145"/>
          </a:xfrm>
          <a:prstGeom prst="rect">
            <a:avLst/>
          </a:prstGeom>
          <a:noFill/>
          <a:ln>
            <a:noFill/>
          </a:ln>
        </p:spPr>
      </p:pic>
      <p:sp>
        <p:nvSpPr>
          <p:cNvPr id="2" name="hlSlideMaster.1_Diapositive de titreHeader" descr=".">
            <a:extLst>
              <a:ext uri="{FF2B5EF4-FFF2-40B4-BE49-F238E27FC236}">
                <a16:creationId xmlns:a16="http://schemas.microsoft.com/office/drawing/2014/main" id="{2A80964E-047E-4DEF-A1E2-36000280BB5D}"/>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1_Diapositive de titreFooter" descr=".">
            <a:extLst>
              <a:ext uri="{FF2B5EF4-FFF2-40B4-BE49-F238E27FC236}">
                <a16:creationId xmlns:a16="http://schemas.microsoft.com/office/drawing/2014/main" id="{1CED6516-78AB-4A0E-BF08-05696DBDFC31}"/>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50"/>
        <p:cNvGrpSpPr/>
        <p:nvPr/>
      </p:nvGrpSpPr>
      <p:grpSpPr>
        <a:xfrm>
          <a:off x="0" y="0"/>
          <a:ext cx="0" cy="0"/>
          <a:chOff x="0" y="0"/>
          <a:chExt cx="0" cy="0"/>
        </a:xfrm>
      </p:grpSpPr>
      <p:sp>
        <p:nvSpPr>
          <p:cNvPr id="51" name="Google Shape;51;p50"/>
          <p:cNvSpPr/>
          <p:nvPr/>
        </p:nvSpPr>
        <p:spPr>
          <a:xfrm>
            <a:off x="609600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 name="Google Shape;52;p50"/>
          <p:cNvSpPr txBox="1">
            <a:spLocks noGrp="1"/>
          </p:cNvSpPr>
          <p:nvPr>
            <p:ph type="title"/>
          </p:nvPr>
        </p:nvSpPr>
        <p:spPr>
          <a:xfrm>
            <a:off x="6096000" y="1037168"/>
            <a:ext cx="5411893" cy="2391833"/>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sz="42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body" idx="1"/>
          </p:nvPr>
        </p:nvSpPr>
        <p:spPr>
          <a:xfrm>
            <a:off x="6096000" y="3429000"/>
            <a:ext cx="5411893" cy="2875344"/>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918F8F"/>
                </a:solidFill>
              </a:defRPr>
            </a:lvl2pPr>
            <a:lvl3pPr marL="1371600" lvl="2" indent="-228600" algn="l">
              <a:lnSpc>
                <a:spcPct val="90000"/>
              </a:lnSpc>
              <a:spcBef>
                <a:spcPts val="500"/>
              </a:spcBef>
              <a:spcAft>
                <a:spcPts val="0"/>
              </a:spcAft>
              <a:buClr>
                <a:srgbClr val="918F8F"/>
              </a:buClr>
              <a:buSzPts val="1620"/>
              <a:buNone/>
              <a:defRPr sz="1800">
                <a:solidFill>
                  <a:srgbClr val="918F8F"/>
                </a:solidFill>
              </a:defRPr>
            </a:lvl3pPr>
            <a:lvl4pPr marL="1828800" lvl="3" indent="-228600" algn="l">
              <a:lnSpc>
                <a:spcPct val="90000"/>
              </a:lnSpc>
              <a:spcBef>
                <a:spcPts val="500"/>
              </a:spcBef>
              <a:spcAft>
                <a:spcPts val="0"/>
              </a:spcAft>
              <a:buClr>
                <a:srgbClr val="918F8F"/>
              </a:buClr>
              <a:buSzPts val="1600"/>
              <a:buNone/>
              <a:defRPr sz="1600">
                <a:solidFill>
                  <a:srgbClr val="918F8F"/>
                </a:solidFill>
              </a:defRPr>
            </a:lvl4pPr>
            <a:lvl5pPr marL="2286000" lvl="4" indent="-228600" algn="l">
              <a:lnSpc>
                <a:spcPct val="90000"/>
              </a:lnSpc>
              <a:spcBef>
                <a:spcPts val="500"/>
              </a:spcBef>
              <a:spcAft>
                <a:spcPts val="0"/>
              </a:spcAft>
              <a:buClr>
                <a:srgbClr val="918F8F"/>
              </a:buClr>
              <a:buSzPts val="1600"/>
              <a:buNone/>
              <a:defRPr sz="1600">
                <a:solidFill>
                  <a:srgbClr val="918F8F"/>
                </a:solidFill>
              </a:defRPr>
            </a:lvl5pPr>
            <a:lvl6pPr marL="2743200" lvl="5" indent="-228600" algn="l">
              <a:lnSpc>
                <a:spcPct val="90000"/>
              </a:lnSpc>
              <a:spcBef>
                <a:spcPts val="500"/>
              </a:spcBef>
              <a:spcAft>
                <a:spcPts val="0"/>
              </a:spcAft>
              <a:buClr>
                <a:srgbClr val="918F8F"/>
              </a:buClr>
              <a:buSzPts val="1600"/>
              <a:buNone/>
              <a:defRPr sz="1600">
                <a:solidFill>
                  <a:srgbClr val="918F8F"/>
                </a:solidFill>
              </a:defRPr>
            </a:lvl6pPr>
            <a:lvl7pPr marL="3200400" lvl="6" indent="-228600" algn="l">
              <a:lnSpc>
                <a:spcPct val="90000"/>
              </a:lnSpc>
              <a:spcBef>
                <a:spcPts val="500"/>
              </a:spcBef>
              <a:spcAft>
                <a:spcPts val="0"/>
              </a:spcAft>
              <a:buClr>
                <a:srgbClr val="918F8F"/>
              </a:buClr>
              <a:buSzPts val="1600"/>
              <a:buNone/>
              <a:defRPr sz="1600">
                <a:solidFill>
                  <a:srgbClr val="918F8F"/>
                </a:solidFill>
              </a:defRPr>
            </a:lvl7pPr>
            <a:lvl8pPr marL="3657600" lvl="7" indent="-228600" algn="l">
              <a:lnSpc>
                <a:spcPct val="90000"/>
              </a:lnSpc>
              <a:spcBef>
                <a:spcPts val="500"/>
              </a:spcBef>
              <a:spcAft>
                <a:spcPts val="0"/>
              </a:spcAft>
              <a:buClr>
                <a:srgbClr val="918F8F"/>
              </a:buClr>
              <a:buSzPts val="1600"/>
              <a:buNone/>
              <a:defRPr sz="1600">
                <a:solidFill>
                  <a:srgbClr val="918F8F"/>
                </a:solidFill>
              </a:defRPr>
            </a:lvl8pPr>
            <a:lvl9pPr marL="4114800" lvl="8" indent="-228600" algn="l">
              <a:lnSpc>
                <a:spcPct val="90000"/>
              </a:lnSpc>
              <a:spcBef>
                <a:spcPts val="500"/>
              </a:spcBef>
              <a:spcAft>
                <a:spcPts val="0"/>
              </a:spcAft>
              <a:buClr>
                <a:srgbClr val="918F8F"/>
              </a:buClr>
              <a:buSzPts val="1600"/>
              <a:buNone/>
              <a:defRPr sz="1600">
                <a:solidFill>
                  <a:srgbClr val="918F8F"/>
                </a:solidFill>
              </a:defRPr>
            </a:lvl9pPr>
          </a:lstStyle>
          <a:p>
            <a:endParaRPr/>
          </a:p>
        </p:txBody>
      </p:sp>
      <p:sp>
        <p:nvSpPr>
          <p:cNvPr id="54" name="Google Shape;54;p50"/>
          <p:cNvSpPr>
            <a:spLocks noGrp="1"/>
          </p:cNvSpPr>
          <p:nvPr>
            <p:ph type="pic" idx="2"/>
          </p:nvPr>
        </p:nvSpPr>
        <p:spPr>
          <a:xfrm>
            <a:off x="1206501" y="0"/>
            <a:ext cx="4889500"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5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5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de sectionHeader" descr=".">
            <a:extLst>
              <a:ext uri="{FF2B5EF4-FFF2-40B4-BE49-F238E27FC236}">
                <a16:creationId xmlns:a16="http://schemas.microsoft.com/office/drawing/2014/main" id="{4BDC503F-B147-4E7C-9E8D-7B7DC55EEBAE}"/>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de sectionFooter" descr=".">
            <a:extLst>
              <a:ext uri="{FF2B5EF4-FFF2-40B4-BE49-F238E27FC236}">
                <a16:creationId xmlns:a16="http://schemas.microsoft.com/office/drawing/2014/main" id="{F6E7DB05-BC11-400E-915E-5D40A17638EB}"/>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66"/>
        <p:cNvGrpSpPr/>
        <p:nvPr/>
      </p:nvGrpSpPr>
      <p:grpSpPr>
        <a:xfrm>
          <a:off x="0" y="0"/>
          <a:ext cx="0" cy="0"/>
          <a:chOff x="0" y="0"/>
          <a:chExt cx="0" cy="0"/>
        </a:xfrm>
      </p:grpSpPr>
      <p:sp>
        <p:nvSpPr>
          <p:cNvPr id="67" name="Google Shape;67;p54"/>
          <p:cNvSpPr>
            <a:spLocks noGrp="1"/>
          </p:cNvSpPr>
          <p:nvPr>
            <p:ph type="pic" idx="2"/>
          </p:nvPr>
        </p:nvSpPr>
        <p:spPr>
          <a:xfrm>
            <a:off x="1206500" y="0"/>
            <a:ext cx="41931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54"/>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4"/>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54"/>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72" name="Google Shape;72;p54"/>
          <p:cNvSpPr txBox="1">
            <a:spLocks noGrp="1"/>
          </p:cNvSpPr>
          <p:nvPr>
            <p:ph type="title"/>
          </p:nvPr>
        </p:nvSpPr>
        <p:spPr>
          <a:xfrm>
            <a:off x="1206502" y="174710"/>
            <a:ext cx="4192693"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2_Titre et contenuHeader" descr=".">
            <a:extLst>
              <a:ext uri="{FF2B5EF4-FFF2-40B4-BE49-F238E27FC236}">
                <a16:creationId xmlns:a16="http://schemas.microsoft.com/office/drawing/2014/main" id="{F1A5410D-ED25-4BFD-817D-C39B40F01BC0}"/>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et contenuFooter" descr=".">
            <a:extLst>
              <a:ext uri="{FF2B5EF4-FFF2-40B4-BE49-F238E27FC236}">
                <a16:creationId xmlns:a16="http://schemas.microsoft.com/office/drawing/2014/main" id="{CFAAFB5A-0208-4159-A6B5-0B2EFF176743}"/>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73"/>
        <p:cNvGrpSpPr/>
        <p:nvPr/>
      </p:nvGrpSpPr>
      <p:grpSpPr>
        <a:xfrm>
          <a:off x="0" y="0"/>
          <a:ext cx="0" cy="0"/>
          <a:chOff x="0" y="0"/>
          <a:chExt cx="0" cy="0"/>
        </a:xfrm>
      </p:grpSpPr>
      <p:sp>
        <p:nvSpPr>
          <p:cNvPr id="74" name="Google Shape;74;p56"/>
          <p:cNvSpPr>
            <a:spLocks noGrp="1"/>
          </p:cNvSpPr>
          <p:nvPr>
            <p:ph type="pic" idx="2"/>
          </p:nvPr>
        </p:nvSpPr>
        <p:spPr>
          <a:xfrm>
            <a:off x="1206500" y="2084917"/>
            <a:ext cx="4193117" cy="4773083"/>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56"/>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6"/>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56"/>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6"/>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3_Titre et contenuHeader" descr=".">
            <a:extLst>
              <a:ext uri="{FF2B5EF4-FFF2-40B4-BE49-F238E27FC236}">
                <a16:creationId xmlns:a16="http://schemas.microsoft.com/office/drawing/2014/main" id="{83AC7396-B80F-43CA-A0AF-BC014EAA14F9}"/>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et contenuFooter" descr=".">
            <a:extLst>
              <a:ext uri="{FF2B5EF4-FFF2-40B4-BE49-F238E27FC236}">
                <a16:creationId xmlns:a16="http://schemas.microsoft.com/office/drawing/2014/main" id="{4CFAB15A-1BFB-43F1-B9D7-C23DFCAC2B10}"/>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91"/>
        <p:cNvGrpSpPr/>
        <p:nvPr/>
      </p:nvGrpSpPr>
      <p:grpSpPr>
        <a:xfrm>
          <a:off x="0" y="0"/>
          <a:ext cx="0" cy="0"/>
          <a:chOff x="0" y="0"/>
          <a:chExt cx="0" cy="0"/>
        </a:xfrm>
      </p:grpSpPr>
      <p:sp>
        <p:nvSpPr>
          <p:cNvPr id="92" name="Google Shape;92;p59"/>
          <p:cNvSpPr>
            <a:spLocks noGrp="1"/>
          </p:cNvSpPr>
          <p:nvPr>
            <p:ph type="pic" idx="2"/>
          </p:nvPr>
        </p:nvSpPr>
        <p:spPr>
          <a:xfrm>
            <a:off x="1206501" y="0"/>
            <a:ext cx="103018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59"/>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Google Shape;94;p59"/>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9"/>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2_Titre seulHeader" descr=".">
            <a:extLst>
              <a:ext uri="{FF2B5EF4-FFF2-40B4-BE49-F238E27FC236}">
                <a16:creationId xmlns:a16="http://schemas.microsoft.com/office/drawing/2014/main" id="{CE6173D0-3076-4E94-97C5-A0A327C09B5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seulFooter" descr=".">
            <a:extLst>
              <a:ext uri="{FF2B5EF4-FFF2-40B4-BE49-F238E27FC236}">
                <a16:creationId xmlns:a16="http://schemas.microsoft.com/office/drawing/2014/main" id="{A18C0893-1A2F-4ECD-88C1-88B00858FF99}"/>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re seul">
  <p:cSld name="3_Titre seul">
    <p:spTree>
      <p:nvGrpSpPr>
        <p:cNvPr id="1" name="Shape 96"/>
        <p:cNvGrpSpPr/>
        <p:nvPr/>
      </p:nvGrpSpPr>
      <p:grpSpPr>
        <a:xfrm>
          <a:off x="0" y="0"/>
          <a:ext cx="0" cy="0"/>
          <a:chOff x="0" y="0"/>
          <a:chExt cx="0" cy="0"/>
        </a:xfrm>
      </p:grpSpPr>
      <p:sp>
        <p:nvSpPr>
          <p:cNvPr id="97" name="Google Shape;97;p60"/>
          <p:cNvSpPr>
            <a:spLocks noGrp="1"/>
          </p:cNvSpPr>
          <p:nvPr>
            <p:ph type="pic" idx="2"/>
          </p:nvPr>
        </p:nvSpPr>
        <p:spPr>
          <a:xfrm>
            <a:off x="1206501" y="4152899"/>
            <a:ext cx="10985500" cy="27051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60"/>
          <p:cNvSpPr txBox="1">
            <a:spLocks noGrp="1"/>
          </p:cNvSpPr>
          <p:nvPr>
            <p:ph type="body" idx="1"/>
          </p:nvPr>
        </p:nvSpPr>
        <p:spPr>
          <a:xfrm>
            <a:off x="1206500" y="2084918"/>
            <a:ext cx="10195984" cy="1915583"/>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Google Shape;100;p6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102" name="Google Shape;102;p60"/>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3_Titre seulHeader" descr=".">
            <a:extLst>
              <a:ext uri="{FF2B5EF4-FFF2-40B4-BE49-F238E27FC236}">
                <a16:creationId xmlns:a16="http://schemas.microsoft.com/office/drawing/2014/main" id="{56204121-397F-43FD-9022-3655797C8DE1}"/>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seulFooter" descr=".">
            <a:extLst>
              <a:ext uri="{FF2B5EF4-FFF2-40B4-BE49-F238E27FC236}">
                <a16:creationId xmlns:a16="http://schemas.microsoft.com/office/drawing/2014/main" id="{9D7F8BB0-905A-44DE-9E3D-CA35FC58B62D}"/>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4267"/>
              <a:buFont typeface="Libre Franklin"/>
              <a:buNone/>
              <a:defRPr sz="4267" b="1"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L="914400" marR="0" lvl="1" indent="-364045"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5"/>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5"/>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pic>
        <p:nvPicPr>
          <p:cNvPr id="14" name="Google Shape;14;p35"/>
          <p:cNvPicPr preferRelativeResize="0"/>
          <p:nvPr/>
        </p:nvPicPr>
        <p:blipFill rotWithShape="1">
          <a:blip r:embed="rId10">
            <a:alphaModFix/>
          </a:blip>
          <a:srcRect/>
          <a:stretch/>
        </p:blipFill>
        <p:spPr>
          <a:xfrm>
            <a:off x="173697" y="176445"/>
            <a:ext cx="871936" cy="377363"/>
          </a:xfrm>
          <a:prstGeom prst="rect">
            <a:avLst/>
          </a:prstGeom>
          <a:noFill/>
          <a:ln>
            <a:noFill/>
          </a:ln>
        </p:spPr>
      </p:pic>
      <p:pic>
        <p:nvPicPr>
          <p:cNvPr id="15" name="Google Shape;15;p35"/>
          <p:cNvPicPr preferRelativeResize="0"/>
          <p:nvPr/>
        </p:nvPicPr>
        <p:blipFill rotWithShape="1">
          <a:blip r:embed="rId11">
            <a:alphaModFix/>
          </a:blip>
          <a:srcRect/>
          <a:stretch/>
        </p:blipFill>
        <p:spPr>
          <a:xfrm>
            <a:off x="174675" y="6390510"/>
            <a:ext cx="770371" cy="3211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60"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9BDBB3-EFF9-4E35-A2F6-3F735EE57F14}"/>
              </a:ext>
            </a:extLst>
          </p:cNvPr>
          <p:cNvSpPr>
            <a:spLocks noGrp="1"/>
          </p:cNvSpPr>
          <p:nvPr>
            <p:ph type="ctrTitle"/>
          </p:nvPr>
        </p:nvSpPr>
        <p:spPr/>
        <p:txBody>
          <a:bodyPr>
            <a:normAutofit/>
          </a:bodyPr>
          <a:lstStyle/>
          <a:p>
            <a:pPr marL="0" lvl="0" indent="0" rtl="0">
              <a:lnSpc>
                <a:spcPct val="90000"/>
              </a:lnSpc>
              <a:spcBef>
                <a:spcPts val="0"/>
              </a:spcBef>
              <a:spcAft>
                <a:spcPts val="0"/>
              </a:spcAft>
            </a:pPr>
            <a:r>
              <a:rPr lang="en-US" sz="4000" dirty="0"/>
              <a:t>EPFL </a:t>
            </a:r>
            <a:br>
              <a:rPr lang="en-US" sz="4000" dirty="0"/>
            </a:br>
            <a:r>
              <a:rPr lang="en-US" sz="4000" dirty="0"/>
              <a:t>Space Center</a:t>
            </a:r>
            <a:br>
              <a:rPr lang="en-US" sz="4000" dirty="0"/>
            </a:br>
            <a:r>
              <a:rPr lang="en-US" sz="4000" dirty="0" err="1"/>
              <a:t>eSpace</a:t>
            </a:r>
            <a:endParaRPr lang="de-DE" sz="4000" dirty="0"/>
          </a:p>
        </p:txBody>
      </p:sp>
      <p:sp>
        <p:nvSpPr>
          <p:cNvPr id="4" name="Untertitel 3">
            <a:extLst>
              <a:ext uri="{FF2B5EF4-FFF2-40B4-BE49-F238E27FC236}">
                <a16:creationId xmlns:a16="http://schemas.microsoft.com/office/drawing/2014/main" id="{FEA75203-3781-415B-85D9-40C602D80109}"/>
              </a:ext>
            </a:extLst>
          </p:cNvPr>
          <p:cNvSpPr>
            <a:spLocks noGrp="1"/>
          </p:cNvSpPr>
          <p:nvPr>
            <p:ph type="subTitle" idx="1"/>
          </p:nvPr>
        </p:nvSpPr>
        <p:spPr/>
        <p:txBody>
          <a:bodyPr>
            <a:normAutofit/>
          </a:bodyPr>
          <a:lstStyle/>
          <a:p>
            <a:pPr marL="90488" indent="1588"/>
            <a:r>
              <a:rPr lang="de-DE" sz="2800" dirty="0"/>
              <a:t>Space Propulsion</a:t>
            </a:r>
            <a:br>
              <a:rPr lang="de-DE" sz="2800" dirty="0"/>
            </a:br>
            <a:r>
              <a:rPr lang="de-DE" sz="2800" dirty="0"/>
              <a:t>ENG-510</a:t>
            </a:r>
          </a:p>
        </p:txBody>
      </p:sp>
    </p:spTree>
    <p:extLst>
      <p:ext uri="{BB962C8B-B14F-4D97-AF65-F5344CB8AC3E}">
        <p14:creationId xmlns:p14="http://schemas.microsoft.com/office/powerpoint/2010/main" val="398361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r>
              <a:rPr lang="en-US" dirty="0">
                <a:ea typeface="Cambria Math" panose="02040503050406030204" pitchFamily="18" charset="0"/>
              </a:rPr>
              <a:t>Performance of orbital maneuvers (small changes of orbit trajectory)</a:t>
            </a:r>
          </a:p>
          <a:p>
            <a:r>
              <a:rPr lang="en-US" dirty="0">
                <a:ea typeface="Cambria Math" panose="02040503050406030204" pitchFamily="18" charset="0"/>
              </a:rPr>
              <a:t>Compensation of perturbations (orbit raising to compensate drag losses)</a:t>
            </a:r>
          </a:p>
          <a:p>
            <a:r>
              <a:rPr lang="en-US" dirty="0">
                <a:ea typeface="Cambria Math" panose="02040503050406030204" pitchFamily="18" charset="0"/>
              </a:rPr>
              <a:t>Long duration burns (for significant </a:t>
            </a:r>
            <a:r>
              <a:rPr lang="el-GR" dirty="0">
                <a:ea typeface="Cambria Math" panose="02040503050406030204" pitchFamily="18" charset="0"/>
              </a:rPr>
              <a:t>Δ</a:t>
            </a:r>
            <a:r>
              <a:rPr lang="en-US" dirty="0">
                <a:ea typeface="Cambria Math" panose="02040503050406030204" pitchFamily="18" charset="0"/>
              </a:rPr>
              <a:t>v increases)</a:t>
            </a:r>
          </a:p>
          <a:p>
            <a:r>
              <a:rPr lang="en-US" dirty="0">
                <a:ea typeface="Cambria Math" panose="02040503050406030204" pitchFamily="18" charset="0"/>
              </a:rPr>
              <a:t>Attitude control (with short, directed thrust (impulse, force push) linked to 3-axis control)</a:t>
            </a:r>
            <a:r>
              <a:rPr lang="en-US" b="0" dirty="0">
                <a:ea typeface="Cambria Math" panose="02040503050406030204" pitchFamily="18" charset="0"/>
              </a:rPr>
              <a:t> </a:t>
            </a:r>
          </a:p>
          <a:p>
            <a:r>
              <a:rPr lang="en-US" dirty="0">
                <a:ea typeface="Cambria Math" panose="02040503050406030204" pitchFamily="18" charset="0"/>
              </a:rPr>
              <a:t>Landing burns (for landing on the Moon)</a:t>
            </a:r>
          </a:p>
          <a:p>
            <a:r>
              <a:rPr lang="en-US" b="0" dirty="0">
                <a:ea typeface="Cambria Math" panose="02040503050406030204" pitchFamily="18" charset="0"/>
              </a:rPr>
              <a:t>Lift-off burns requiring high thrust levels</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 </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0035606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en-US" dirty="0"/>
              <a:t>Comparison of different Propulsion Systems:</a:t>
            </a:r>
          </a:p>
          <a:p>
            <a:pPr lvl="1"/>
            <a:r>
              <a:rPr lang="en-US" sz="2000" dirty="0"/>
              <a:t>Thermal Propulsion Systems</a:t>
            </a:r>
          </a:p>
          <a:p>
            <a:pPr lvl="1"/>
            <a:r>
              <a:rPr lang="en-US" sz="2000" dirty="0"/>
              <a:t>Chemical (Combustion) Propulsion Systems</a:t>
            </a:r>
          </a:p>
          <a:p>
            <a:pPr lvl="1"/>
            <a:r>
              <a:rPr lang="en-US" sz="2000" dirty="0"/>
              <a:t>Electrical Propulsion Systems</a:t>
            </a:r>
          </a:p>
          <a:p>
            <a:pPr lvl="1"/>
            <a:r>
              <a:rPr lang="en-US" sz="2000" dirty="0"/>
              <a:t>Mechanical Propulsion Systems</a:t>
            </a:r>
          </a:p>
          <a:p>
            <a:pPr lvl="1"/>
            <a:r>
              <a:rPr lang="en-US" sz="2000" dirty="0"/>
              <a:t>Others…</a:t>
            </a:r>
          </a:p>
          <a:p>
            <a:pPr lvl="3"/>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0DA0893-7C78-474C-99A3-83D8517EF41A}"/>
              </a:ext>
            </a:extLst>
          </p:cNvPr>
          <p:cNvPicPr>
            <a:picLocks noChangeAspect="1"/>
          </p:cNvPicPr>
          <p:nvPr/>
        </p:nvPicPr>
        <p:blipFill>
          <a:blip r:embed="rId2"/>
          <a:stretch>
            <a:fillRect/>
          </a:stretch>
        </p:blipFill>
        <p:spPr>
          <a:xfrm>
            <a:off x="6904110" y="3865545"/>
            <a:ext cx="4222535" cy="2538297"/>
          </a:xfrm>
          <a:prstGeom prst="rect">
            <a:avLst/>
          </a:prstGeom>
        </p:spPr>
      </p:pic>
      <p:sp>
        <p:nvSpPr>
          <p:cNvPr id="10" name="Textfeld 9">
            <a:extLst>
              <a:ext uri="{FF2B5EF4-FFF2-40B4-BE49-F238E27FC236}">
                <a16:creationId xmlns:a16="http://schemas.microsoft.com/office/drawing/2014/main" id="{1E5474A6-8373-4456-80B5-65DA0C60D12E}"/>
              </a:ext>
            </a:extLst>
          </p:cNvPr>
          <p:cNvSpPr txBox="1"/>
          <p:nvPr/>
        </p:nvSpPr>
        <p:spPr>
          <a:xfrm>
            <a:off x="8549544" y="6441061"/>
            <a:ext cx="931665" cy="307777"/>
          </a:xfrm>
          <a:prstGeom prst="rect">
            <a:avLst/>
          </a:prstGeom>
          <a:noFill/>
        </p:spPr>
        <p:txBody>
          <a:bodyPr wrap="none" rtlCol="0">
            <a:spAutoFit/>
          </a:bodyPr>
          <a:lstStyle/>
          <a:p>
            <a:r>
              <a:rPr lang="el-GR" dirty="0"/>
              <a:t>Δ</a:t>
            </a:r>
            <a:r>
              <a:rPr lang="de-DE" dirty="0"/>
              <a:t>v [m / s]</a:t>
            </a:r>
            <a:endParaRPr lang="en-US" dirty="0"/>
          </a:p>
        </p:txBody>
      </p:sp>
      <p:sp>
        <p:nvSpPr>
          <p:cNvPr id="11" name="Textfeld 10">
            <a:extLst>
              <a:ext uri="{FF2B5EF4-FFF2-40B4-BE49-F238E27FC236}">
                <a16:creationId xmlns:a16="http://schemas.microsoft.com/office/drawing/2014/main" id="{F0EB7B49-CB49-479F-A4C9-E0CE3F832511}"/>
              </a:ext>
            </a:extLst>
          </p:cNvPr>
          <p:cNvSpPr txBox="1"/>
          <p:nvPr/>
        </p:nvSpPr>
        <p:spPr>
          <a:xfrm rot="16200000">
            <a:off x="5360691" y="4873083"/>
            <a:ext cx="2313454" cy="523220"/>
          </a:xfrm>
          <a:prstGeom prst="rect">
            <a:avLst/>
          </a:prstGeom>
          <a:noFill/>
        </p:spPr>
        <p:txBody>
          <a:bodyPr wrap="none" rtlCol="0">
            <a:spAutoFit/>
          </a:bodyPr>
          <a:lstStyle/>
          <a:p>
            <a:pPr algn="ctr"/>
            <a:r>
              <a:rPr lang="de-DE" dirty="0" err="1"/>
              <a:t>Prop</a:t>
            </a:r>
            <a:r>
              <a:rPr lang="de-DE" dirty="0"/>
              <a:t> Ratio </a:t>
            </a:r>
            <a:br>
              <a:rPr lang="de-DE" dirty="0"/>
            </a:br>
            <a:r>
              <a:rPr lang="de-DE" dirty="0"/>
              <a:t>(</a:t>
            </a:r>
            <a:r>
              <a:rPr lang="de-DE" dirty="0" err="1"/>
              <a:t>Prop</a:t>
            </a:r>
            <a:r>
              <a:rPr lang="de-DE" dirty="0"/>
              <a:t> </a:t>
            </a:r>
            <a:r>
              <a:rPr lang="de-DE" dirty="0" err="1"/>
              <a:t>Mass</a:t>
            </a:r>
            <a:r>
              <a:rPr lang="de-DE" dirty="0"/>
              <a:t> / </a:t>
            </a:r>
            <a:r>
              <a:rPr lang="de-DE" dirty="0" err="1"/>
              <a:t>Wet</a:t>
            </a:r>
            <a:r>
              <a:rPr lang="de-DE" dirty="0"/>
              <a:t> </a:t>
            </a:r>
            <a:r>
              <a:rPr lang="de-DE" dirty="0" err="1"/>
              <a:t>Mass</a:t>
            </a:r>
            <a:r>
              <a:rPr lang="de-DE" dirty="0"/>
              <a:t>) [-]</a:t>
            </a:r>
            <a:endParaRPr lang="en-US" dirty="0"/>
          </a:p>
        </p:txBody>
      </p:sp>
      <p:sp>
        <p:nvSpPr>
          <p:cNvPr id="12" name="Textfeld 11">
            <a:extLst>
              <a:ext uri="{FF2B5EF4-FFF2-40B4-BE49-F238E27FC236}">
                <a16:creationId xmlns:a16="http://schemas.microsoft.com/office/drawing/2014/main" id="{919FEE91-FF3A-4F03-9FB3-F53FC08916C4}"/>
              </a:ext>
            </a:extLst>
          </p:cNvPr>
          <p:cNvSpPr txBox="1"/>
          <p:nvPr/>
        </p:nvSpPr>
        <p:spPr>
          <a:xfrm>
            <a:off x="7559689" y="3196978"/>
            <a:ext cx="2911374" cy="523220"/>
          </a:xfrm>
          <a:prstGeom prst="rect">
            <a:avLst/>
          </a:prstGeom>
          <a:noFill/>
        </p:spPr>
        <p:txBody>
          <a:bodyPr wrap="none" rtlCol="0">
            <a:spAutoFit/>
          </a:bodyPr>
          <a:lstStyle/>
          <a:p>
            <a:pPr algn="ctr"/>
            <a:r>
              <a:rPr lang="de-DE" dirty="0"/>
              <a:t>Possible Performance </a:t>
            </a:r>
            <a:r>
              <a:rPr lang="de-DE" dirty="0" err="1"/>
              <a:t>as</a:t>
            </a:r>
            <a:r>
              <a:rPr lang="de-DE" dirty="0"/>
              <a:t> </a:t>
            </a:r>
            <a:r>
              <a:rPr lang="de-DE" dirty="0" err="1"/>
              <a:t>Function</a:t>
            </a:r>
            <a:br>
              <a:rPr lang="de-DE" dirty="0"/>
            </a:br>
            <a:r>
              <a:rPr lang="de-DE" dirty="0" err="1"/>
              <a:t>of</a:t>
            </a:r>
            <a:r>
              <a:rPr lang="de-DE" dirty="0"/>
              <a:t> Propulsion Technology</a:t>
            </a:r>
            <a:endParaRPr lang="en-US" dirty="0"/>
          </a:p>
        </p:txBody>
      </p:sp>
      <p:sp>
        <p:nvSpPr>
          <p:cNvPr id="13" name="Textfeld 12">
            <a:extLst>
              <a:ext uri="{FF2B5EF4-FFF2-40B4-BE49-F238E27FC236}">
                <a16:creationId xmlns:a16="http://schemas.microsoft.com/office/drawing/2014/main" id="{7EA76378-4AA2-4C8F-B599-9BE95D78F843}"/>
              </a:ext>
            </a:extLst>
          </p:cNvPr>
          <p:cNvSpPr txBox="1"/>
          <p:nvPr/>
        </p:nvSpPr>
        <p:spPr>
          <a:xfrm>
            <a:off x="9481209" y="4003498"/>
            <a:ext cx="931665" cy="307777"/>
          </a:xfrm>
          <a:prstGeom prst="rect">
            <a:avLst/>
          </a:prstGeom>
          <a:noFill/>
        </p:spPr>
        <p:txBody>
          <a:bodyPr wrap="none" rtlCol="0">
            <a:spAutoFit/>
          </a:bodyPr>
          <a:lstStyle/>
          <a:p>
            <a:r>
              <a:rPr lang="de-DE" dirty="0"/>
              <a:t>Cold Gas</a:t>
            </a:r>
            <a:endParaRPr lang="en-US" dirty="0"/>
          </a:p>
        </p:txBody>
      </p:sp>
      <p:sp>
        <p:nvSpPr>
          <p:cNvPr id="14" name="Textfeld 13">
            <a:extLst>
              <a:ext uri="{FF2B5EF4-FFF2-40B4-BE49-F238E27FC236}">
                <a16:creationId xmlns:a16="http://schemas.microsoft.com/office/drawing/2014/main" id="{C0C05034-8E27-46C3-9CFB-3279492ADBF1}"/>
              </a:ext>
            </a:extLst>
          </p:cNvPr>
          <p:cNvSpPr txBox="1"/>
          <p:nvPr/>
        </p:nvSpPr>
        <p:spPr>
          <a:xfrm>
            <a:off x="10475744" y="5960786"/>
            <a:ext cx="482824" cy="307777"/>
          </a:xfrm>
          <a:prstGeom prst="rect">
            <a:avLst/>
          </a:prstGeom>
          <a:noFill/>
        </p:spPr>
        <p:txBody>
          <a:bodyPr wrap="none" rtlCol="0">
            <a:spAutoFit/>
          </a:bodyPr>
          <a:lstStyle/>
          <a:p>
            <a:r>
              <a:rPr lang="de-DE" dirty="0"/>
              <a:t>GIT</a:t>
            </a:r>
            <a:endParaRPr lang="en-US" dirty="0"/>
          </a:p>
        </p:txBody>
      </p:sp>
      <p:sp>
        <p:nvSpPr>
          <p:cNvPr id="15" name="Textfeld 14">
            <a:extLst>
              <a:ext uri="{FF2B5EF4-FFF2-40B4-BE49-F238E27FC236}">
                <a16:creationId xmlns:a16="http://schemas.microsoft.com/office/drawing/2014/main" id="{3EBD1C0B-506C-497D-B55E-5561EC70E0E7}"/>
              </a:ext>
            </a:extLst>
          </p:cNvPr>
          <p:cNvSpPr txBox="1"/>
          <p:nvPr/>
        </p:nvSpPr>
        <p:spPr>
          <a:xfrm>
            <a:off x="9869135" y="5379214"/>
            <a:ext cx="543739" cy="307777"/>
          </a:xfrm>
          <a:prstGeom prst="rect">
            <a:avLst/>
          </a:prstGeom>
          <a:noFill/>
        </p:spPr>
        <p:txBody>
          <a:bodyPr wrap="none" rtlCol="0">
            <a:spAutoFit/>
          </a:bodyPr>
          <a:lstStyle/>
          <a:p>
            <a:r>
              <a:rPr lang="de-DE" dirty="0"/>
              <a:t>HET</a:t>
            </a:r>
            <a:endParaRPr lang="en-US" dirty="0"/>
          </a:p>
        </p:txBody>
      </p:sp>
      <p:sp>
        <p:nvSpPr>
          <p:cNvPr id="16" name="Textfeld 15">
            <a:extLst>
              <a:ext uri="{FF2B5EF4-FFF2-40B4-BE49-F238E27FC236}">
                <a16:creationId xmlns:a16="http://schemas.microsoft.com/office/drawing/2014/main" id="{08F247C0-B400-4AC2-8FD2-522FF4E3E718}"/>
              </a:ext>
            </a:extLst>
          </p:cNvPr>
          <p:cNvSpPr txBox="1"/>
          <p:nvPr/>
        </p:nvSpPr>
        <p:spPr>
          <a:xfrm>
            <a:off x="8549544" y="4634249"/>
            <a:ext cx="891591" cy="307777"/>
          </a:xfrm>
          <a:prstGeom prst="rect">
            <a:avLst/>
          </a:prstGeom>
          <a:noFill/>
        </p:spPr>
        <p:txBody>
          <a:bodyPr wrap="none" rtlCol="0">
            <a:spAutoFit/>
          </a:bodyPr>
          <a:lstStyle/>
          <a:p>
            <a:r>
              <a:rPr lang="de-DE" dirty="0"/>
              <a:t>Hydrazin</a:t>
            </a:r>
            <a:endParaRPr lang="en-US" dirty="0"/>
          </a:p>
        </p:txBody>
      </p:sp>
      <p:sp>
        <p:nvSpPr>
          <p:cNvPr id="17" name="Textfeld 16">
            <a:extLst>
              <a:ext uri="{FF2B5EF4-FFF2-40B4-BE49-F238E27FC236}">
                <a16:creationId xmlns:a16="http://schemas.microsoft.com/office/drawing/2014/main" id="{62C46676-AD79-4297-A414-20B8F72C2022}"/>
              </a:ext>
            </a:extLst>
          </p:cNvPr>
          <p:cNvSpPr txBox="1"/>
          <p:nvPr/>
        </p:nvSpPr>
        <p:spPr>
          <a:xfrm>
            <a:off x="10471063" y="4980803"/>
            <a:ext cx="1180131" cy="307777"/>
          </a:xfrm>
          <a:prstGeom prst="rect">
            <a:avLst/>
          </a:prstGeom>
          <a:noFill/>
        </p:spPr>
        <p:txBody>
          <a:bodyPr wrap="none" rtlCol="0">
            <a:spAutoFit/>
          </a:bodyPr>
          <a:lstStyle/>
          <a:p>
            <a:r>
              <a:rPr lang="de-DE" dirty="0"/>
              <a:t>MON / MMH</a:t>
            </a:r>
            <a:endParaRPr lang="en-US" dirty="0"/>
          </a:p>
        </p:txBody>
      </p:sp>
    </p:spTree>
    <p:extLst>
      <p:ext uri="{BB962C8B-B14F-4D97-AF65-F5344CB8AC3E}">
        <p14:creationId xmlns:p14="http://schemas.microsoft.com/office/powerpoint/2010/main" val="31655489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en-US" dirty="0"/>
              <a:t>Generic block diagram for propulsion systems: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B4327245-C410-4A19-B0F3-1F159539D57F}"/>
              </a:ext>
            </a:extLst>
          </p:cNvPr>
          <p:cNvSpPr/>
          <p:nvPr/>
        </p:nvSpPr>
        <p:spPr>
          <a:xfrm>
            <a:off x="2324726" y="3299840"/>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a:t>
            </a:r>
            <a:endParaRPr lang="en-US" dirty="0"/>
          </a:p>
        </p:txBody>
      </p:sp>
      <p:sp>
        <p:nvSpPr>
          <p:cNvPr id="10" name="Rechteck 9">
            <a:extLst>
              <a:ext uri="{FF2B5EF4-FFF2-40B4-BE49-F238E27FC236}">
                <a16:creationId xmlns:a16="http://schemas.microsoft.com/office/drawing/2014/main" id="{465CEC33-400B-4A7D-8B07-ED3DF7B44F67}"/>
              </a:ext>
            </a:extLst>
          </p:cNvPr>
          <p:cNvSpPr/>
          <p:nvPr/>
        </p:nvSpPr>
        <p:spPr>
          <a:xfrm>
            <a:off x="2324726" y="4330358"/>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 Storage</a:t>
            </a:r>
            <a:endParaRPr lang="en-US" dirty="0"/>
          </a:p>
        </p:txBody>
      </p:sp>
      <p:sp>
        <p:nvSpPr>
          <p:cNvPr id="11" name="Rechteck 10">
            <a:extLst>
              <a:ext uri="{FF2B5EF4-FFF2-40B4-BE49-F238E27FC236}">
                <a16:creationId xmlns:a16="http://schemas.microsoft.com/office/drawing/2014/main" id="{E52FD9D8-45DF-48D0-8EFA-4AB72638EE10}"/>
              </a:ext>
            </a:extLst>
          </p:cNvPr>
          <p:cNvSpPr/>
          <p:nvPr/>
        </p:nvSpPr>
        <p:spPr>
          <a:xfrm>
            <a:off x="2324726" y="5360876"/>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Energy Source</a:t>
            </a:r>
            <a:endParaRPr lang="en-US" dirty="0"/>
          </a:p>
        </p:txBody>
      </p:sp>
      <p:sp>
        <p:nvSpPr>
          <p:cNvPr id="12" name="Rechteck 11">
            <a:extLst>
              <a:ext uri="{FF2B5EF4-FFF2-40B4-BE49-F238E27FC236}">
                <a16:creationId xmlns:a16="http://schemas.microsoft.com/office/drawing/2014/main" id="{BAF3CCD2-358C-4D74-92BD-4AB19A6A5525}"/>
              </a:ext>
            </a:extLst>
          </p:cNvPr>
          <p:cNvSpPr/>
          <p:nvPr/>
        </p:nvSpPr>
        <p:spPr>
          <a:xfrm>
            <a:off x="4446603" y="4330358"/>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 Feed System</a:t>
            </a:r>
            <a:endParaRPr lang="en-US" dirty="0"/>
          </a:p>
        </p:txBody>
      </p:sp>
      <p:sp>
        <p:nvSpPr>
          <p:cNvPr id="13" name="Rechteck 12">
            <a:extLst>
              <a:ext uri="{FF2B5EF4-FFF2-40B4-BE49-F238E27FC236}">
                <a16:creationId xmlns:a16="http://schemas.microsoft.com/office/drawing/2014/main" id="{477E8B62-8110-4BC1-AFEC-8DD384EE8AD9}"/>
              </a:ext>
            </a:extLst>
          </p:cNvPr>
          <p:cNvSpPr/>
          <p:nvPr/>
        </p:nvSpPr>
        <p:spPr>
          <a:xfrm>
            <a:off x="4446603" y="536087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Energy Conversion</a:t>
            </a:r>
            <a:endParaRPr lang="en-US" dirty="0"/>
          </a:p>
        </p:txBody>
      </p:sp>
      <p:sp>
        <p:nvSpPr>
          <p:cNvPr id="14" name="Rechteck 13">
            <a:extLst>
              <a:ext uri="{FF2B5EF4-FFF2-40B4-BE49-F238E27FC236}">
                <a16:creationId xmlns:a16="http://schemas.microsoft.com/office/drawing/2014/main" id="{9849275D-8817-4AE7-AD5E-3CE37D0B9EBC}"/>
              </a:ext>
            </a:extLst>
          </p:cNvPr>
          <p:cNvSpPr/>
          <p:nvPr/>
        </p:nvSpPr>
        <p:spPr>
          <a:xfrm>
            <a:off x="6796048" y="480449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Accelerator</a:t>
            </a:r>
            <a:endParaRPr lang="en-US" dirty="0"/>
          </a:p>
        </p:txBody>
      </p:sp>
      <p:cxnSp>
        <p:nvCxnSpPr>
          <p:cNvPr id="15" name="Gerade Verbindung mit Pfeil 14">
            <a:extLst>
              <a:ext uri="{FF2B5EF4-FFF2-40B4-BE49-F238E27FC236}">
                <a16:creationId xmlns:a16="http://schemas.microsoft.com/office/drawing/2014/main" id="{2866499F-7975-44DA-9F77-AC7C40DD1B7D}"/>
              </a:ext>
            </a:extLst>
          </p:cNvPr>
          <p:cNvCxnSpPr>
            <a:stCxn id="9" idx="2"/>
            <a:endCxn id="10" idx="0"/>
          </p:cNvCxnSpPr>
          <p:nvPr/>
        </p:nvCxnSpPr>
        <p:spPr>
          <a:xfrm>
            <a:off x="3092533" y="3925091"/>
            <a:ext cx="0" cy="405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56AB22E8-2F9C-44E5-A204-9358DC37B00C}"/>
              </a:ext>
            </a:extLst>
          </p:cNvPr>
          <p:cNvCxnSpPr>
            <a:stCxn id="10" idx="3"/>
          </p:cNvCxnSpPr>
          <p:nvPr/>
        </p:nvCxnSpPr>
        <p:spPr>
          <a:xfrm flipV="1">
            <a:off x="3860340" y="4642983"/>
            <a:ext cx="5862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4967E2CE-8B96-4C47-859C-5000DC53C54F}"/>
              </a:ext>
            </a:extLst>
          </p:cNvPr>
          <p:cNvCxnSpPr>
            <a:endCxn id="13" idx="1"/>
          </p:cNvCxnSpPr>
          <p:nvPr/>
        </p:nvCxnSpPr>
        <p:spPr>
          <a:xfrm>
            <a:off x="3860340" y="5673500"/>
            <a:ext cx="5862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BC30CD0C-6BC6-4D4F-88D5-866956203A3F}"/>
              </a:ext>
            </a:extLst>
          </p:cNvPr>
          <p:cNvCxnSpPr>
            <a:stCxn id="12" idx="3"/>
          </p:cNvCxnSpPr>
          <p:nvPr/>
        </p:nvCxnSpPr>
        <p:spPr>
          <a:xfrm>
            <a:off x="5982217" y="4642984"/>
            <a:ext cx="813831" cy="46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A8EB1FD6-CC5B-4E74-A28C-44E8A35EB3CD}"/>
              </a:ext>
            </a:extLst>
          </p:cNvPr>
          <p:cNvCxnSpPr>
            <a:cxnSpLocks/>
          </p:cNvCxnSpPr>
          <p:nvPr/>
        </p:nvCxnSpPr>
        <p:spPr>
          <a:xfrm flipV="1">
            <a:off x="5982217" y="5127843"/>
            <a:ext cx="812449" cy="545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F5D40216-CBB2-4EF8-88B3-AA31E9C2805C}"/>
              </a:ext>
            </a:extLst>
          </p:cNvPr>
          <p:cNvSpPr/>
          <p:nvPr/>
        </p:nvSpPr>
        <p:spPr>
          <a:xfrm>
            <a:off x="8916543" y="479929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Mass Ejection</a:t>
            </a:r>
            <a:endParaRPr lang="en-US" dirty="0"/>
          </a:p>
        </p:txBody>
      </p:sp>
      <p:cxnSp>
        <p:nvCxnSpPr>
          <p:cNvPr id="21" name="Gerade Verbindung mit Pfeil 20">
            <a:extLst>
              <a:ext uri="{FF2B5EF4-FFF2-40B4-BE49-F238E27FC236}">
                <a16:creationId xmlns:a16="http://schemas.microsoft.com/office/drawing/2014/main" id="{56948CD1-1EE8-4F46-AB22-5AC2592A4309}"/>
              </a:ext>
            </a:extLst>
          </p:cNvPr>
          <p:cNvCxnSpPr>
            <a:cxnSpLocks/>
            <a:stCxn id="14" idx="3"/>
            <a:endCxn id="20" idx="1"/>
          </p:cNvCxnSpPr>
          <p:nvPr/>
        </p:nvCxnSpPr>
        <p:spPr>
          <a:xfrm flipV="1">
            <a:off x="8331662" y="5111921"/>
            <a:ext cx="584881" cy="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4979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a:t>
            </a:r>
          </a:p>
          <a:p>
            <a:r>
              <a:rPr lang="en-US" dirty="0"/>
              <a:t>Thermal Propulsion Systems</a:t>
            </a:r>
          </a:p>
          <a:p>
            <a:pPr lvl="1"/>
            <a:r>
              <a:rPr lang="en-US" sz="2000" dirty="0"/>
              <a:t>Cold gas propulsion systems</a:t>
            </a:r>
          </a:p>
          <a:p>
            <a:pPr lvl="1"/>
            <a:r>
              <a:rPr lang="en-US" sz="2000" dirty="0"/>
              <a:t>Cold gas / liquid propulsion systems (e.g. Water rocket…)</a:t>
            </a:r>
          </a:p>
          <a:p>
            <a:pPr lvl="1"/>
            <a:r>
              <a:rPr lang="en-US" sz="2000" dirty="0"/>
              <a:t>Solid powder / cold gas propulsion systems</a:t>
            </a:r>
          </a:p>
          <a:p>
            <a:pPr lvl="1"/>
            <a:r>
              <a:rPr lang="en-US" sz="2000" dirty="0"/>
              <a:t>Cryogenic boil-off propulsion systems</a:t>
            </a:r>
          </a:p>
          <a:p>
            <a:pPr lvl="1"/>
            <a:r>
              <a:rPr lang="en-US" sz="2000" dirty="0"/>
              <a:t>Liquefied gas propulsion systems</a:t>
            </a:r>
          </a:p>
          <a:p>
            <a:pPr lvl="1"/>
            <a:r>
              <a:rPr lang="en-US" sz="2000" dirty="0">
                <a:solidFill>
                  <a:srgbClr val="FF0000"/>
                </a:solidFill>
              </a:rPr>
              <a:t>Electrothermal propulsion systems</a:t>
            </a:r>
          </a:p>
          <a:p>
            <a:pPr lvl="1"/>
            <a:r>
              <a:rPr lang="en-US" sz="2000" dirty="0">
                <a:solidFill>
                  <a:srgbClr val="00B050"/>
                </a:solidFill>
              </a:rPr>
              <a:t>Solar thermal propulsion systems</a:t>
            </a:r>
          </a:p>
          <a:p>
            <a:pPr lvl="1"/>
            <a:r>
              <a:rPr lang="en-US" sz="2000" dirty="0">
                <a:solidFill>
                  <a:srgbClr val="00B050"/>
                </a:solidFill>
              </a:rPr>
              <a:t>Nuclear thermal propulsion systems</a:t>
            </a:r>
            <a:endParaRPr lang="de-DE" sz="2000" dirty="0">
              <a:solidFill>
                <a:srgbClr val="00B050"/>
              </a:solidFill>
            </a:endParaRPr>
          </a:p>
          <a:p>
            <a:pPr lvl="2"/>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6394647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a:t>
            </a:r>
          </a:p>
          <a:p>
            <a:r>
              <a:rPr lang="en-US" dirty="0"/>
              <a:t>Thermal Propulsion Systems – Group 1</a:t>
            </a:r>
          </a:p>
          <a:p>
            <a:pPr lvl="1"/>
            <a:r>
              <a:rPr lang="en-US" sz="2000" dirty="0"/>
              <a:t>Cold gas propulsion systems</a:t>
            </a:r>
          </a:p>
          <a:p>
            <a:pPr lvl="1"/>
            <a:r>
              <a:rPr lang="en-US" sz="2000" dirty="0"/>
              <a:t>Cold gas / liquid propulsion systems (e.g. Water rocket…)</a:t>
            </a:r>
          </a:p>
          <a:p>
            <a:pPr lvl="1"/>
            <a:r>
              <a:rPr lang="en-US" sz="2000" dirty="0"/>
              <a:t>Solid powder / cold gas propulsion systems</a:t>
            </a:r>
          </a:p>
          <a:p>
            <a:pPr lvl="1"/>
            <a:r>
              <a:rPr lang="en-US" sz="2000" dirty="0"/>
              <a:t>Cryogenic boil-off propulsion systems</a:t>
            </a:r>
          </a:p>
          <a:p>
            <a:pPr lvl="1"/>
            <a:r>
              <a:rPr lang="en-US" sz="2000" dirty="0"/>
              <a:t>Liquefied gas propulsion systems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70878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a:t>
            </a:r>
          </a:p>
          <a:p>
            <a:r>
              <a:rPr lang="en-US" dirty="0"/>
              <a:t>Thermal Propulsion Systems – Group 2</a:t>
            </a:r>
          </a:p>
          <a:p>
            <a:pPr lvl="1"/>
            <a:r>
              <a:rPr lang="en-US" sz="2000" dirty="0">
                <a:solidFill>
                  <a:srgbClr val="FF0000"/>
                </a:solidFill>
              </a:rPr>
              <a:t>Electrothermal propulsion systems</a:t>
            </a:r>
          </a:p>
          <a:p>
            <a:pPr marL="457200" lvl="1" indent="-331470">
              <a:spcBef>
                <a:spcPts val="1000"/>
              </a:spcBef>
              <a:buSzPts val="1620"/>
              <a:buFont typeface="Noto Sans Symbols"/>
              <a:buChar char="▪"/>
            </a:pPr>
            <a:r>
              <a:rPr lang="en-US" sz="2400" dirty="0"/>
              <a:t>Thermal Propulsion Systems – Group 3</a:t>
            </a:r>
          </a:p>
          <a:p>
            <a:pPr lvl="1"/>
            <a:r>
              <a:rPr lang="en-US" sz="2000" dirty="0">
                <a:solidFill>
                  <a:srgbClr val="00B050"/>
                </a:solidFill>
              </a:rPr>
              <a:t>Solar thermal propulsion systems</a:t>
            </a:r>
          </a:p>
          <a:p>
            <a:pPr lvl="1"/>
            <a:r>
              <a:rPr lang="en-US" sz="2000" dirty="0">
                <a:solidFill>
                  <a:srgbClr val="00B050"/>
                </a:solidFill>
              </a:rPr>
              <a:t>Nuclear thermal propulsion systems</a:t>
            </a:r>
            <a:endParaRPr lang="de-DE" sz="2000" dirty="0">
              <a:solidFill>
                <a:srgbClr val="00B050"/>
              </a:solidFill>
            </a:endParaRPr>
          </a:p>
          <a:p>
            <a:pPr lvl="2"/>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421658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Application</a:t>
            </a:r>
          </a:p>
          <a:p>
            <a:pPr lvl="1"/>
            <a:r>
              <a:rPr lang="en-US" sz="2000" dirty="0"/>
              <a:t>Small </a:t>
            </a:r>
            <a:r>
              <a:rPr lang="en-US" sz="2000" dirty="0" err="1"/>
              <a:t>Δv</a:t>
            </a:r>
            <a:r>
              <a:rPr lang="en-US" sz="2000" dirty="0"/>
              <a:t> missions (e.g. only attitude control)</a:t>
            </a:r>
          </a:p>
          <a:p>
            <a:pPr lvl="1"/>
            <a:r>
              <a:rPr lang="en-US" sz="2000" dirty="0"/>
              <a:t>Small spacecrafts (e.g. </a:t>
            </a:r>
            <a:r>
              <a:rPr lang="en-US" sz="2000" dirty="0" err="1"/>
              <a:t>cubesats</a:t>
            </a:r>
            <a:r>
              <a:rPr lang="en-US" sz="2000" dirty="0"/>
              <a:t>)</a:t>
            </a:r>
          </a:p>
          <a:p>
            <a:r>
              <a:rPr lang="en-US" dirty="0"/>
              <a:t>Architecture</a:t>
            </a:r>
          </a:p>
          <a:p>
            <a:pPr lvl="1"/>
            <a:r>
              <a:rPr lang="en-US" sz="2000" dirty="0"/>
              <a:t>Blow-down systems</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8393990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1</a:t>
            </a:r>
          </a:p>
          <a:p>
            <a:pPr lvl="1"/>
            <a:r>
              <a:rPr lang="en-US" sz="2000" dirty="0"/>
              <a:t>B</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B4D299F8-1714-40DC-910A-689047B7E84C}"/>
              </a:ext>
            </a:extLst>
          </p:cNvPr>
          <p:cNvSpPr/>
          <p:nvPr/>
        </p:nvSpPr>
        <p:spPr>
          <a:xfrm>
            <a:off x="330158" y="129039"/>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0" name="Rechteck 9">
            <a:extLst>
              <a:ext uri="{FF2B5EF4-FFF2-40B4-BE49-F238E27FC236}">
                <a16:creationId xmlns:a16="http://schemas.microsoft.com/office/drawing/2014/main" id="{107FA3CA-E649-4808-B9B4-4FF54D2F454B}"/>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1" name="Rechteck 10">
            <a:extLst>
              <a:ext uri="{FF2B5EF4-FFF2-40B4-BE49-F238E27FC236}">
                <a16:creationId xmlns:a16="http://schemas.microsoft.com/office/drawing/2014/main" id="{B1F0DF27-0851-4946-877B-EEB6B2510A9D}"/>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2" name="Rechteck 11">
            <a:extLst>
              <a:ext uri="{FF2B5EF4-FFF2-40B4-BE49-F238E27FC236}">
                <a16:creationId xmlns:a16="http://schemas.microsoft.com/office/drawing/2014/main" id="{FFCD0262-431F-49BA-8CBD-00DAD2368417}"/>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3" name="Rechteck 12">
            <a:extLst>
              <a:ext uri="{FF2B5EF4-FFF2-40B4-BE49-F238E27FC236}">
                <a16:creationId xmlns:a16="http://schemas.microsoft.com/office/drawing/2014/main" id="{BCC3FA1E-2C20-4499-8623-1D1324D3CCB4}"/>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4" name="Rechteck 13">
            <a:extLst>
              <a:ext uri="{FF2B5EF4-FFF2-40B4-BE49-F238E27FC236}">
                <a16:creationId xmlns:a16="http://schemas.microsoft.com/office/drawing/2014/main" id="{C9CEF706-22FD-4B26-A251-ADD757733AC8}"/>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5" name="Rechteck 14">
            <a:extLst>
              <a:ext uri="{FF2B5EF4-FFF2-40B4-BE49-F238E27FC236}">
                <a16:creationId xmlns:a16="http://schemas.microsoft.com/office/drawing/2014/main" id="{D3FC45CD-3288-4690-B6EC-9FCA65FA4C1F}"/>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6" name="Rechteck 15">
            <a:extLst>
              <a:ext uri="{FF2B5EF4-FFF2-40B4-BE49-F238E27FC236}">
                <a16:creationId xmlns:a16="http://schemas.microsoft.com/office/drawing/2014/main" id="{73EF50E8-51D3-4AB8-8F7C-2BF2C5428A7D}"/>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7" name="Rechteck 16">
            <a:extLst>
              <a:ext uri="{FF2B5EF4-FFF2-40B4-BE49-F238E27FC236}">
                <a16:creationId xmlns:a16="http://schemas.microsoft.com/office/drawing/2014/main" id="{9174A9D7-D620-4C94-A120-FCAF0A2D48A5}"/>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8" name="Rechteck 17">
            <a:extLst>
              <a:ext uri="{FF2B5EF4-FFF2-40B4-BE49-F238E27FC236}">
                <a16:creationId xmlns:a16="http://schemas.microsoft.com/office/drawing/2014/main" id="{41291635-94E1-4474-B4CB-B89006BFFA9A}"/>
              </a:ext>
            </a:extLst>
          </p:cNvPr>
          <p:cNvSpPr/>
          <p:nvPr/>
        </p:nvSpPr>
        <p:spPr>
          <a:xfrm>
            <a:off x="4617541" y="5859879"/>
            <a:ext cx="7111378"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Liquified Gas				Gas (Xe, N2, </a:t>
            </a:r>
            <a:r>
              <a:rPr lang="en-US" sz="2400" dirty="0" err="1"/>
              <a:t>Ar</a:t>
            </a:r>
            <a:r>
              <a:rPr lang="en-US" sz="2400" dirty="0"/>
              <a:t>)</a:t>
            </a:r>
          </a:p>
        </p:txBody>
      </p:sp>
      <p:sp>
        <p:nvSpPr>
          <p:cNvPr id="19" name="Textfeld 18">
            <a:extLst>
              <a:ext uri="{FF2B5EF4-FFF2-40B4-BE49-F238E27FC236}">
                <a16:creationId xmlns:a16="http://schemas.microsoft.com/office/drawing/2014/main" id="{54682555-DBBF-4F6A-9279-E8623A76A687}"/>
              </a:ext>
            </a:extLst>
          </p:cNvPr>
          <p:cNvSpPr txBox="1"/>
          <p:nvPr/>
        </p:nvSpPr>
        <p:spPr>
          <a:xfrm>
            <a:off x="4617541" y="5417880"/>
            <a:ext cx="7111378" cy="461665"/>
          </a:xfrm>
          <a:prstGeom prst="rect">
            <a:avLst/>
          </a:prstGeom>
          <a:noFill/>
        </p:spPr>
        <p:txBody>
          <a:bodyPr wrap="square" rtlCol="0">
            <a:spAutoFit/>
          </a:bodyPr>
          <a:lstStyle/>
          <a:p>
            <a:pPr algn="ctr"/>
            <a:r>
              <a:rPr lang="en-US" sz="2400" dirty="0">
                <a:solidFill>
                  <a:schemeClr val="tx1">
                    <a:lumMod val="50000"/>
                  </a:schemeClr>
                </a:solidFill>
              </a:rPr>
              <a:t>Cold Gas Propulsion System / Thruster</a:t>
            </a:r>
          </a:p>
        </p:txBody>
      </p:sp>
      <p:sp>
        <p:nvSpPr>
          <p:cNvPr id="20" name="Rechteck 19">
            <a:extLst>
              <a:ext uri="{FF2B5EF4-FFF2-40B4-BE49-F238E27FC236}">
                <a16:creationId xmlns:a16="http://schemas.microsoft.com/office/drawing/2014/main" id="{C0A333CB-2B32-498E-A700-723CC7A06A77}"/>
              </a:ext>
            </a:extLst>
          </p:cNvPr>
          <p:cNvSpPr/>
          <p:nvPr/>
        </p:nvSpPr>
        <p:spPr>
          <a:xfrm>
            <a:off x="2855940" y="5863537"/>
            <a:ext cx="1640362" cy="54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Powder</a:t>
            </a:r>
          </a:p>
        </p:txBody>
      </p:sp>
    </p:spTree>
    <p:extLst>
      <p:ext uri="{BB962C8B-B14F-4D97-AF65-F5344CB8AC3E}">
        <p14:creationId xmlns:p14="http://schemas.microsoft.com/office/powerpoint/2010/main" val="2683815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Block diagram for Thermal Cold Gas Propulsion Systems: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56AA262D-1CBD-4D52-B08E-568813C03663}"/>
              </a:ext>
            </a:extLst>
          </p:cNvPr>
          <p:cNvSpPr/>
          <p:nvPr/>
        </p:nvSpPr>
        <p:spPr>
          <a:xfrm>
            <a:off x="2324726" y="3320160"/>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a:t>
            </a:r>
            <a:br>
              <a:rPr lang="en-US" sz="1400" dirty="0">
                <a:solidFill>
                  <a:prstClr val="white"/>
                </a:solidFill>
              </a:rPr>
            </a:br>
            <a:r>
              <a:rPr lang="en-US" sz="1400" dirty="0">
                <a:solidFill>
                  <a:prstClr val="white"/>
                </a:solidFill>
              </a:rPr>
              <a:t>(Gas)</a:t>
            </a:r>
            <a:endParaRPr lang="en-US" dirty="0"/>
          </a:p>
        </p:txBody>
      </p:sp>
      <p:sp>
        <p:nvSpPr>
          <p:cNvPr id="10" name="Rechteck 9">
            <a:extLst>
              <a:ext uri="{FF2B5EF4-FFF2-40B4-BE49-F238E27FC236}">
                <a16:creationId xmlns:a16="http://schemas.microsoft.com/office/drawing/2014/main" id="{BA0423F3-3414-423F-97C6-34DEFEA7057A}"/>
              </a:ext>
            </a:extLst>
          </p:cNvPr>
          <p:cNvSpPr/>
          <p:nvPr/>
        </p:nvSpPr>
        <p:spPr>
          <a:xfrm>
            <a:off x="2324726" y="4350678"/>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 Storage</a:t>
            </a:r>
            <a:br>
              <a:rPr lang="en-US" sz="1400" dirty="0">
                <a:solidFill>
                  <a:prstClr val="white"/>
                </a:solidFill>
              </a:rPr>
            </a:br>
            <a:r>
              <a:rPr lang="en-US" sz="1400" dirty="0">
                <a:solidFill>
                  <a:prstClr val="white"/>
                </a:solidFill>
              </a:rPr>
              <a:t>(Pressure Tank)</a:t>
            </a:r>
            <a:endParaRPr lang="en-US" dirty="0"/>
          </a:p>
        </p:txBody>
      </p:sp>
      <p:sp>
        <p:nvSpPr>
          <p:cNvPr id="11" name="Rechteck 10">
            <a:extLst>
              <a:ext uri="{FF2B5EF4-FFF2-40B4-BE49-F238E27FC236}">
                <a16:creationId xmlns:a16="http://schemas.microsoft.com/office/drawing/2014/main" id="{5A11A971-B6BB-42EF-9E0B-44D42319FC66}"/>
              </a:ext>
            </a:extLst>
          </p:cNvPr>
          <p:cNvSpPr/>
          <p:nvPr/>
        </p:nvSpPr>
        <p:spPr>
          <a:xfrm>
            <a:off x="2324726" y="5381196"/>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Energy Source</a:t>
            </a:r>
          </a:p>
          <a:p>
            <a:pPr algn="ctr"/>
            <a:r>
              <a:rPr lang="en-US" dirty="0">
                <a:solidFill>
                  <a:prstClr val="white"/>
                </a:solidFill>
              </a:rPr>
              <a:t>(Compressed Gas)</a:t>
            </a:r>
            <a:endParaRPr lang="en-US" dirty="0"/>
          </a:p>
        </p:txBody>
      </p:sp>
      <p:sp>
        <p:nvSpPr>
          <p:cNvPr id="12" name="Rechteck 11">
            <a:extLst>
              <a:ext uri="{FF2B5EF4-FFF2-40B4-BE49-F238E27FC236}">
                <a16:creationId xmlns:a16="http://schemas.microsoft.com/office/drawing/2014/main" id="{3B773B66-BCE8-4186-B288-7E95C969E07B}"/>
              </a:ext>
            </a:extLst>
          </p:cNvPr>
          <p:cNvSpPr/>
          <p:nvPr/>
        </p:nvSpPr>
        <p:spPr>
          <a:xfrm>
            <a:off x="4446603" y="4350678"/>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 Feed System</a:t>
            </a:r>
            <a:endParaRPr lang="en-US" dirty="0"/>
          </a:p>
        </p:txBody>
      </p:sp>
      <p:sp>
        <p:nvSpPr>
          <p:cNvPr id="13" name="Rechteck 12">
            <a:extLst>
              <a:ext uri="{FF2B5EF4-FFF2-40B4-BE49-F238E27FC236}">
                <a16:creationId xmlns:a16="http://schemas.microsoft.com/office/drawing/2014/main" id="{604033AA-F592-4237-8ECA-51669B840FBD}"/>
              </a:ext>
            </a:extLst>
          </p:cNvPr>
          <p:cNvSpPr/>
          <p:nvPr/>
        </p:nvSpPr>
        <p:spPr>
          <a:xfrm>
            <a:off x="4446603" y="538119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Conversion</a:t>
            </a:r>
            <a:endParaRPr lang="en-US" sz="1400" dirty="0">
              <a:solidFill>
                <a:prstClr val="white"/>
              </a:solidFill>
            </a:endParaRPr>
          </a:p>
          <a:p>
            <a:pPr algn="ctr"/>
            <a:r>
              <a:rPr lang="en-US" dirty="0">
                <a:solidFill>
                  <a:prstClr val="white"/>
                </a:solidFill>
              </a:rPr>
              <a:t>(De-pressurization)</a:t>
            </a:r>
            <a:endParaRPr lang="en-US" dirty="0"/>
          </a:p>
        </p:txBody>
      </p:sp>
      <p:sp>
        <p:nvSpPr>
          <p:cNvPr id="14" name="Rechteck 13">
            <a:extLst>
              <a:ext uri="{FF2B5EF4-FFF2-40B4-BE49-F238E27FC236}">
                <a16:creationId xmlns:a16="http://schemas.microsoft.com/office/drawing/2014/main" id="{B406CAB9-3D84-4C52-BD6E-FD3088105E13}"/>
              </a:ext>
            </a:extLst>
          </p:cNvPr>
          <p:cNvSpPr/>
          <p:nvPr/>
        </p:nvSpPr>
        <p:spPr>
          <a:xfrm>
            <a:off x="6796048" y="482481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Accelerator</a:t>
            </a:r>
            <a:br>
              <a:rPr lang="en-US" sz="1400" dirty="0">
                <a:solidFill>
                  <a:prstClr val="white"/>
                </a:solidFill>
              </a:rPr>
            </a:br>
            <a:r>
              <a:rPr lang="en-US" sz="1400" dirty="0">
                <a:solidFill>
                  <a:prstClr val="white"/>
                </a:solidFill>
              </a:rPr>
              <a:t>(Nozzle Extension)</a:t>
            </a:r>
            <a:endParaRPr lang="en-US" dirty="0"/>
          </a:p>
        </p:txBody>
      </p:sp>
      <p:cxnSp>
        <p:nvCxnSpPr>
          <p:cNvPr id="15" name="Gerade Verbindung mit Pfeil 14">
            <a:extLst>
              <a:ext uri="{FF2B5EF4-FFF2-40B4-BE49-F238E27FC236}">
                <a16:creationId xmlns:a16="http://schemas.microsoft.com/office/drawing/2014/main" id="{B039968B-7203-4952-BBF0-3F5773C5A3D2}"/>
              </a:ext>
            </a:extLst>
          </p:cNvPr>
          <p:cNvCxnSpPr>
            <a:stCxn id="9" idx="2"/>
            <a:endCxn id="10" idx="0"/>
          </p:cNvCxnSpPr>
          <p:nvPr/>
        </p:nvCxnSpPr>
        <p:spPr>
          <a:xfrm>
            <a:off x="3092533" y="3945411"/>
            <a:ext cx="0" cy="405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8C36C59D-E1B8-460E-90F3-AB8F7FEC5E84}"/>
              </a:ext>
            </a:extLst>
          </p:cNvPr>
          <p:cNvCxnSpPr>
            <a:stCxn id="10" idx="3"/>
          </p:cNvCxnSpPr>
          <p:nvPr/>
        </p:nvCxnSpPr>
        <p:spPr>
          <a:xfrm flipV="1">
            <a:off x="3860340" y="4663303"/>
            <a:ext cx="5862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63F7348C-B944-4BEA-B793-5DA57ED160ED}"/>
              </a:ext>
            </a:extLst>
          </p:cNvPr>
          <p:cNvCxnSpPr>
            <a:endCxn id="13" idx="1"/>
          </p:cNvCxnSpPr>
          <p:nvPr/>
        </p:nvCxnSpPr>
        <p:spPr>
          <a:xfrm>
            <a:off x="3860340" y="5693820"/>
            <a:ext cx="5862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0AE288DB-CBCD-40FB-934D-18AE9C4196C4}"/>
              </a:ext>
            </a:extLst>
          </p:cNvPr>
          <p:cNvCxnSpPr>
            <a:stCxn id="12" idx="3"/>
          </p:cNvCxnSpPr>
          <p:nvPr/>
        </p:nvCxnSpPr>
        <p:spPr>
          <a:xfrm>
            <a:off x="5982217" y="4663304"/>
            <a:ext cx="813831" cy="46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6F9FCC0F-48B0-4139-851B-CFEB6872CC24}"/>
              </a:ext>
            </a:extLst>
          </p:cNvPr>
          <p:cNvCxnSpPr>
            <a:cxnSpLocks/>
          </p:cNvCxnSpPr>
          <p:nvPr/>
        </p:nvCxnSpPr>
        <p:spPr>
          <a:xfrm flipV="1">
            <a:off x="5982217" y="5148163"/>
            <a:ext cx="812449" cy="545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5A0E24C4-9062-4C4A-A01D-D56EB6B65465}"/>
              </a:ext>
            </a:extLst>
          </p:cNvPr>
          <p:cNvSpPr/>
          <p:nvPr/>
        </p:nvSpPr>
        <p:spPr>
          <a:xfrm>
            <a:off x="8916543" y="479929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Mass (Gas) Ejection</a:t>
            </a:r>
            <a:endParaRPr lang="en-US" dirty="0"/>
          </a:p>
        </p:txBody>
      </p:sp>
      <p:cxnSp>
        <p:nvCxnSpPr>
          <p:cNvPr id="21" name="Gerade Verbindung mit Pfeil 20">
            <a:extLst>
              <a:ext uri="{FF2B5EF4-FFF2-40B4-BE49-F238E27FC236}">
                <a16:creationId xmlns:a16="http://schemas.microsoft.com/office/drawing/2014/main" id="{D12F859C-64D6-4A6D-9DD4-4743843980DA}"/>
              </a:ext>
            </a:extLst>
          </p:cNvPr>
          <p:cNvCxnSpPr>
            <a:cxnSpLocks/>
            <a:endCxn id="20" idx="1"/>
          </p:cNvCxnSpPr>
          <p:nvPr/>
        </p:nvCxnSpPr>
        <p:spPr>
          <a:xfrm flipV="1">
            <a:off x="8331662" y="5111921"/>
            <a:ext cx="584881" cy="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5119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Characteristics of Thermal Cold Gas Propulsion Systems:</a:t>
            </a:r>
          </a:p>
          <a:p>
            <a:pPr lvl="1"/>
            <a:r>
              <a:rPr lang="en-US" sz="2000" dirty="0"/>
              <a:t>High degree of reliability</a:t>
            </a:r>
          </a:p>
          <a:p>
            <a:pPr lvl="1"/>
            <a:r>
              <a:rPr lang="en-US" sz="2000" dirty="0"/>
              <a:t>Low system complexity (no combustion involved)</a:t>
            </a:r>
          </a:p>
          <a:p>
            <a:pPr lvl="1"/>
            <a:r>
              <a:rPr lang="en-US" sz="2000" dirty="0"/>
              <a:t>Low </a:t>
            </a:r>
            <a:r>
              <a:rPr lang="en-US" sz="2000" dirty="0" err="1"/>
              <a:t>Δv</a:t>
            </a:r>
            <a:endParaRPr lang="en-US" sz="2000" dirty="0"/>
          </a:p>
          <a:p>
            <a:pPr lvl="1"/>
            <a:r>
              <a:rPr lang="en-US" sz="2000" dirty="0"/>
              <a:t>Extremely safe operation</a:t>
            </a:r>
          </a:p>
          <a:p>
            <a:pPr lvl="1"/>
            <a:r>
              <a:rPr lang="en-US" sz="2000" dirty="0"/>
              <a:t>No contamination from exhaust (combustion) gases</a:t>
            </a:r>
          </a:p>
          <a:p>
            <a:pPr lvl="1"/>
            <a:r>
              <a:rPr lang="en-US" sz="2000" dirty="0"/>
              <a:t>Low thrust</a:t>
            </a:r>
          </a:p>
          <a:p>
            <a:pPr lvl="1"/>
            <a:r>
              <a:rPr lang="en-US" sz="2000" dirty="0"/>
              <a:t>High pressure on ground</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128707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Thermal Cold Gas Propulsion Systems (as a cold gas reaction control system):</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65EFB96A-CA55-4DD0-B498-E965897649B8}"/>
              </a:ext>
            </a:extLst>
          </p:cNvPr>
          <p:cNvSpPr/>
          <p:nvPr/>
        </p:nvSpPr>
        <p:spPr>
          <a:xfrm>
            <a:off x="3362179" y="3567727"/>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D961415C-0F02-42DD-8BB9-F01DB7CFD1FB}"/>
              </a:ext>
            </a:extLst>
          </p:cNvPr>
          <p:cNvSpPr/>
          <p:nvPr/>
        </p:nvSpPr>
        <p:spPr>
          <a:xfrm rot="16200000">
            <a:off x="8257735" y="508703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02F068F7-06C5-43FA-A459-7D013B0195BD}"/>
              </a:ext>
            </a:extLst>
          </p:cNvPr>
          <p:cNvCxnSpPr>
            <a:cxnSpLocks/>
            <a:stCxn id="9" idx="4"/>
          </p:cNvCxnSpPr>
          <p:nvPr/>
        </p:nvCxnSpPr>
        <p:spPr>
          <a:xfrm rot="16200000" flipH="1">
            <a:off x="5724861" y="3202656"/>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A5E09809-0F76-4009-BF20-5A0BE148BD6D}"/>
              </a:ext>
            </a:extLst>
          </p:cNvPr>
          <p:cNvSpPr/>
          <p:nvPr/>
        </p:nvSpPr>
        <p:spPr>
          <a:xfrm>
            <a:off x="7012148" y="5343893"/>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1C2BCCF3-744C-478B-B880-994E57134350}"/>
              </a:ext>
            </a:extLst>
          </p:cNvPr>
          <p:cNvSpPr txBox="1"/>
          <p:nvPr/>
        </p:nvSpPr>
        <p:spPr>
          <a:xfrm>
            <a:off x="4884537" y="3991041"/>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4" name="Textfeld 13">
            <a:extLst>
              <a:ext uri="{FF2B5EF4-FFF2-40B4-BE49-F238E27FC236}">
                <a16:creationId xmlns:a16="http://schemas.microsoft.com/office/drawing/2014/main" id="{2ABCF8B3-AB69-40CD-AB7B-625EC7C14B90}"/>
              </a:ext>
            </a:extLst>
          </p:cNvPr>
          <p:cNvSpPr txBox="1"/>
          <p:nvPr/>
        </p:nvSpPr>
        <p:spPr>
          <a:xfrm>
            <a:off x="6872959" y="4895625"/>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804D1AD3-AA72-46F4-BB51-3F1EE5E5F345}"/>
              </a:ext>
            </a:extLst>
          </p:cNvPr>
          <p:cNvSpPr txBox="1"/>
          <p:nvPr/>
        </p:nvSpPr>
        <p:spPr>
          <a:xfrm>
            <a:off x="8392863" y="4564428"/>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6" name="Ellipse 15">
            <a:extLst>
              <a:ext uri="{FF2B5EF4-FFF2-40B4-BE49-F238E27FC236}">
                <a16:creationId xmlns:a16="http://schemas.microsoft.com/office/drawing/2014/main" id="{C6DF8F81-F6FE-437F-86D9-01CFEB5BC0F7}"/>
              </a:ext>
            </a:extLst>
          </p:cNvPr>
          <p:cNvSpPr/>
          <p:nvPr/>
        </p:nvSpPr>
        <p:spPr>
          <a:xfrm>
            <a:off x="5176911" y="5357290"/>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sp>
        <p:nvSpPr>
          <p:cNvPr id="17" name="Textfeld 16">
            <a:extLst>
              <a:ext uri="{FF2B5EF4-FFF2-40B4-BE49-F238E27FC236}">
                <a16:creationId xmlns:a16="http://schemas.microsoft.com/office/drawing/2014/main" id="{9B99E4F4-257C-4170-8660-7354C75B439A}"/>
              </a:ext>
            </a:extLst>
          </p:cNvPr>
          <p:cNvSpPr txBox="1"/>
          <p:nvPr/>
        </p:nvSpPr>
        <p:spPr>
          <a:xfrm>
            <a:off x="4718257" y="4879209"/>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Tree>
    <p:extLst>
      <p:ext uri="{BB962C8B-B14F-4D97-AF65-F5344CB8AC3E}">
        <p14:creationId xmlns:p14="http://schemas.microsoft.com/office/powerpoint/2010/main" val="176093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r>
              <a:rPr lang="en-US" dirty="0">
                <a:ea typeface="Cambria Math" panose="02040503050406030204" pitchFamily="18" charset="0"/>
              </a:rPr>
              <a:t>Example: How can we maximize the speed of the row boat on the Water?</a:t>
            </a:r>
            <a:r>
              <a:rPr lang="en-US" b="0" dirty="0">
                <a:ea typeface="Cambria Math" panose="02040503050406030204" pitchFamily="18" charset="0"/>
              </a:rPr>
              <a:t> </a:t>
            </a:r>
          </a:p>
          <a:p>
            <a:r>
              <a:rPr lang="en-US" dirty="0">
                <a:ea typeface="Cambria Math" panose="02040503050406030204" pitchFamily="18" charset="0"/>
              </a:rPr>
              <a:t>Example: What was the problem with the Water rocket failing to reach an orbit respectively the targeted altitude of 100 m?</a:t>
            </a:r>
            <a:endParaRPr lang="en-US" b="0" dirty="0">
              <a:ea typeface="Cambria Math" panose="02040503050406030204" pitchFamily="18" charset="0"/>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014027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Thermal Cold Gas Propulsion Systems:</a:t>
            </a:r>
          </a:p>
          <a:p>
            <a:pPr lvl="1"/>
            <a:r>
              <a:rPr lang="en-US" sz="2000" dirty="0"/>
              <a:t>Consideration of a pressure regulator is not mandatory, but</a:t>
            </a:r>
          </a:p>
          <a:p>
            <a:pPr lvl="1"/>
            <a:r>
              <a:rPr lang="en-US" sz="2000" dirty="0"/>
              <a:t>It allows to operate all Equipment below the regulator at lower pressure and therefore has lower strength requirements</a:t>
            </a:r>
          </a:p>
          <a:p>
            <a:pPr lvl="1"/>
            <a:r>
              <a:rPr lang="en-US" sz="2000" dirty="0"/>
              <a:t>It allows to operate the thruster at constant inlet pressure until the storage tank pressure drops below the regulator pressure and therefore ensures consistent level of thrust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57267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Thermal Cold Gas propulsion characteristics (needed propellant mass @ T = 298 K for different gases with same </a:t>
            </a:r>
            <a:r>
              <a:rPr lang="el-GR" dirty="0"/>
              <a:t>Δ</a:t>
            </a:r>
            <a:r>
              <a:rPr lang="en-US" dirty="0"/>
              <a:t>v requirement)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aphicFrame>
        <p:nvGraphicFramePr>
          <p:cNvPr id="9" name="Tabelle 7">
            <a:extLst>
              <a:ext uri="{FF2B5EF4-FFF2-40B4-BE49-F238E27FC236}">
                <a16:creationId xmlns:a16="http://schemas.microsoft.com/office/drawing/2014/main" id="{29B15C03-0A37-4410-B44D-3204A50C1D66}"/>
              </a:ext>
            </a:extLst>
          </p:cNvPr>
          <p:cNvGraphicFramePr>
            <a:graphicFrameLocks noGrp="1"/>
          </p:cNvGraphicFramePr>
          <p:nvPr>
            <p:extLst>
              <p:ext uri="{D42A27DB-BD31-4B8C-83A1-F6EECF244321}">
                <p14:modId xmlns:p14="http://schemas.microsoft.com/office/powerpoint/2010/main" val="2189368146"/>
              </p:ext>
            </p:extLst>
          </p:nvPr>
        </p:nvGraphicFramePr>
        <p:xfrm>
          <a:off x="2031999" y="3511680"/>
          <a:ext cx="8128002" cy="316992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035293096"/>
                    </a:ext>
                  </a:extLst>
                </a:gridCol>
                <a:gridCol w="1354667">
                  <a:extLst>
                    <a:ext uri="{9D8B030D-6E8A-4147-A177-3AD203B41FA5}">
                      <a16:colId xmlns:a16="http://schemas.microsoft.com/office/drawing/2014/main" val="867848512"/>
                    </a:ext>
                  </a:extLst>
                </a:gridCol>
                <a:gridCol w="1354667">
                  <a:extLst>
                    <a:ext uri="{9D8B030D-6E8A-4147-A177-3AD203B41FA5}">
                      <a16:colId xmlns:a16="http://schemas.microsoft.com/office/drawing/2014/main" val="1283491195"/>
                    </a:ext>
                  </a:extLst>
                </a:gridCol>
                <a:gridCol w="1354667">
                  <a:extLst>
                    <a:ext uri="{9D8B030D-6E8A-4147-A177-3AD203B41FA5}">
                      <a16:colId xmlns:a16="http://schemas.microsoft.com/office/drawing/2014/main" val="1887773710"/>
                    </a:ext>
                  </a:extLst>
                </a:gridCol>
                <a:gridCol w="1354667">
                  <a:extLst>
                    <a:ext uri="{9D8B030D-6E8A-4147-A177-3AD203B41FA5}">
                      <a16:colId xmlns:a16="http://schemas.microsoft.com/office/drawing/2014/main" val="1345420033"/>
                    </a:ext>
                  </a:extLst>
                </a:gridCol>
                <a:gridCol w="1354667">
                  <a:extLst>
                    <a:ext uri="{9D8B030D-6E8A-4147-A177-3AD203B41FA5}">
                      <a16:colId xmlns:a16="http://schemas.microsoft.com/office/drawing/2014/main" val="2596716914"/>
                    </a:ext>
                  </a:extLst>
                </a:gridCol>
              </a:tblGrid>
              <a:tr h="370840">
                <a:tc>
                  <a:txBody>
                    <a:bodyPr/>
                    <a:lstStyle/>
                    <a:p>
                      <a:pPr algn="ctr"/>
                      <a:r>
                        <a:rPr lang="en-US" sz="2000" dirty="0"/>
                        <a:t>Gas</a:t>
                      </a:r>
                    </a:p>
                  </a:txBody>
                  <a:tcPr/>
                </a:tc>
                <a:tc>
                  <a:txBody>
                    <a:bodyPr/>
                    <a:lstStyle/>
                    <a:p>
                      <a:pPr algn="ctr"/>
                      <a:r>
                        <a:rPr lang="en-US" sz="2000" dirty="0"/>
                        <a:t>a</a:t>
                      </a:r>
                      <a:r>
                        <a:rPr lang="en-US" sz="2000" baseline="-25000" dirty="0"/>
                        <a:t>0</a:t>
                      </a:r>
                      <a:r>
                        <a:rPr lang="en-US" sz="2000" dirty="0"/>
                        <a:t> [m/s]</a:t>
                      </a:r>
                    </a:p>
                  </a:txBody>
                  <a:tcPr/>
                </a:tc>
                <a:tc>
                  <a:txBody>
                    <a:bodyPr/>
                    <a:lstStyle/>
                    <a:p>
                      <a:pPr algn="ctr"/>
                      <a:r>
                        <a:rPr lang="en-US" sz="2000" dirty="0"/>
                        <a:t>C</a:t>
                      </a:r>
                      <a:r>
                        <a:rPr lang="en-US" sz="2000" baseline="30000" dirty="0"/>
                        <a:t>*</a:t>
                      </a:r>
                      <a:r>
                        <a:rPr lang="en-US" sz="2000" dirty="0"/>
                        <a:t> [m/s]</a:t>
                      </a:r>
                    </a:p>
                  </a:txBody>
                  <a:tcPr/>
                </a:tc>
                <a:tc>
                  <a:txBody>
                    <a:bodyPr/>
                    <a:lstStyle/>
                    <a:p>
                      <a:pPr algn="ctr"/>
                      <a:r>
                        <a:rPr lang="en-US" sz="2000" dirty="0"/>
                        <a:t>m [kg/s]</a:t>
                      </a:r>
                    </a:p>
                  </a:txBody>
                  <a:tcPr/>
                </a:tc>
                <a:tc>
                  <a:txBody>
                    <a:bodyPr/>
                    <a:lstStyle/>
                    <a:p>
                      <a:pPr algn="ctr"/>
                      <a:r>
                        <a:rPr lang="en-US" sz="2000" dirty="0" err="1"/>
                        <a:t>Isp</a:t>
                      </a:r>
                      <a:r>
                        <a:rPr lang="en-US" sz="2000" dirty="0"/>
                        <a:t> [s]</a:t>
                      </a:r>
                    </a:p>
                  </a:txBody>
                  <a:tcPr/>
                </a:tc>
                <a:tc>
                  <a:txBody>
                    <a:bodyPr/>
                    <a:lstStyle/>
                    <a:p>
                      <a:pPr algn="ctr"/>
                      <a:r>
                        <a:rPr lang="en-US" sz="2000" dirty="0"/>
                        <a:t>M [kg]</a:t>
                      </a:r>
                    </a:p>
                  </a:txBody>
                  <a:tcPr/>
                </a:tc>
                <a:extLst>
                  <a:ext uri="{0D108BD9-81ED-4DB2-BD59-A6C34878D82A}">
                    <a16:rowId xmlns:a16="http://schemas.microsoft.com/office/drawing/2014/main" val="915715232"/>
                  </a:ext>
                </a:extLst>
              </a:tr>
              <a:tr h="370840">
                <a:tc>
                  <a:txBody>
                    <a:bodyPr/>
                    <a:lstStyle/>
                    <a:p>
                      <a:r>
                        <a:rPr lang="en-US" sz="2000" dirty="0"/>
                        <a:t>Air</a:t>
                      </a:r>
                    </a:p>
                  </a:txBody>
                  <a:tcPr/>
                </a:tc>
                <a:tc>
                  <a:txBody>
                    <a:bodyPr/>
                    <a:lstStyle/>
                    <a:p>
                      <a:pPr algn="ctr"/>
                      <a:r>
                        <a:rPr lang="en-US" sz="2000" dirty="0"/>
                        <a:t>346.1</a:t>
                      </a:r>
                    </a:p>
                  </a:txBody>
                  <a:tcPr/>
                </a:tc>
                <a:tc>
                  <a:txBody>
                    <a:bodyPr/>
                    <a:lstStyle/>
                    <a:p>
                      <a:pPr algn="ctr"/>
                      <a:r>
                        <a:rPr lang="en-US" sz="2000" dirty="0"/>
                        <a:t>427.2</a:t>
                      </a:r>
                    </a:p>
                  </a:txBody>
                  <a:tcPr/>
                </a:tc>
                <a:tc>
                  <a:txBody>
                    <a:bodyPr/>
                    <a:lstStyle/>
                    <a:p>
                      <a:pPr algn="ctr"/>
                      <a:r>
                        <a:rPr lang="en-US" sz="2000" dirty="0"/>
                        <a:t>0.051</a:t>
                      </a:r>
                    </a:p>
                  </a:txBody>
                  <a:tcPr/>
                </a:tc>
                <a:tc>
                  <a:txBody>
                    <a:bodyPr/>
                    <a:lstStyle/>
                    <a:p>
                      <a:pPr algn="ctr"/>
                      <a:r>
                        <a:rPr lang="en-US" sz="2000" dirty="0"/>
                        <a:t>78.9</a:t>
                      </a:r>
                    </a:p>
                  </a:txBody>
                  <a:tcPr/>
                </a:tc>
                <a:tc>
                  <a:txBody>
                    <a:bodyPr/>
                    <a:lstStyle/>
                    <a:p>
                      <a:pPr algn="ctr"/>
                      <a:r>
                        <a:rPr lang="en-US" sz="2000" dirty="0"/>
                        <a:t>51.6</a:t>
                      </a:r>
                    </a:p>
                  </a:txBody>
                  <a:tcPr/>
                </a:tc>
                <a:extLst>
                  <a:ext uri="{0D108BD9-81ED-4DB2-BD59-A6C34878D82A}">
                    <a16:rowId xmlns:a16="http://schemas.microsoft.com/office/drawing/2014/main" val="595753190"/>
                  </a:ext>
                </a:extLst>
              </a:tr>
              <a:tr h="370840">
                <a:tc>
                  <a:txBody>
                    <a:bodyPr/>
                    <a:lstStyle/>
                    <a:p>
                      <a:r>
                        <a:rPr lang="en-US" sz="2000" dirty="0"/>
                        <a:t>Argon</a:t>
                      </a:r>
                    </a:p>
                  </a:txBody>
                  <a:tcPr/>
                </a:tc>
                <a:tc>
                  <a:txBody>
                    <a:bodyPr/>
                    <a:lstStyle/>
                    <a:p>
                      <a:pPr algn="ctr"/>
                      <a:r>
                        <a:rPr lang="en-US" sz="2000" dirty="0"/>
                        <a:t>320.7</a:t>
                      </a:r>
                    </a:p>
                  </a:txBody>
                  <a:tcPr/>
                </a:tc>
                <a:tc>
                  <a:txBody>
                    <a:bodyPr/>
                    <a:lstStyle/>
                    <a:p>
                      <a:pPr algn="ctr"/>
                      <a:r>
                        <a:rPr lang="en-US" sz="2000" dirty="0"/>
                        <a:t>343.6</a:t>
                      </a:r>
                    </a:p>
                  </a:txBody>
                  <a:tcPr/>
                </a:tc>
                <a:tc>
                  <a:txBody>
                    <a:bodyPr/>
                    <a:lstStyle/>
                    <a:p>
                      <a:pPr algn="ctr"/>
                      <a:r>
                        <a:rPr lang="en-US" sz="2000" dirty="0"/>
                        <a:t>0.071</a:t>
                      </a:r>
                    </a:p>
                  </a:txBody>
                  <a:tcPr/>
                </a:tc>
                <a:tc>
                  <a:txBody>
                    <a:bodyPr/>
                    <a:lstStyle/>
                    <a:p>
                      <a:pPr algn="ctr"/>
                      <a:r>
                        <a:rPr lang="en-US" sz="2000" dirty="0"/>
                        <a:t>57.0</a:t>
                      </a:r>
                    </a:p>
                  </a:txBody>
                  <a:tcPr/>
                </a:tc>
                <a:tc>
                  <a:txBody>
                    <a:bodyPr/>
                    <a:lstStyle/>
                    <a:p>
                      <a:pPr algn="ctr"/>
                      <a:r>
                        <a:rPr lang="en-US" sz="2000" dirty="0"/>
                        <a:t>71.5</a:t>
                      </a:r>
                    </a:p>
                  </a:txBody>
                  <a:tcPr/>
                </a:tc>
                <a:extLst>
                  <a:ext uri="{0D108BD9-81ED-4DB2-BD59-A6C34878D82A}">
                    <a16:rowId xmlns:a16="http://schemas.microsoft.com/office/drawing/2014/main" val="1132659367"/>
                  </a:ext>
                </a:extLst>
              </a:tr>
              <a:tr h="370840">
                <a:tc>
                  <a:txBody>
                    <a:bodyPr/>
                    <a:lstStyle/>
                    <a:p>
                      <a:r>
                        <a:rPr lang="en-US" sz="2000" dirty="0"/>
                        <a:t>CO2</a:t>
                      </a:r>
                    </a:p>
                  </a:txBody>
                  <a:tcPr/>
                </a:tc>
                <a:tc>
                  <a:txBody>
                    <a:bodyPr/>
                    <a:lstStyle/>
                    <a:p>
                      <a:pPr algn="ctr"/>
                      <a:r>
                        <a:rPr lang="en-US" sz="2000" dirty="0"/>
                        <a:t>269.3</a:t>
                      </a:r>
                    </a:p>
                  </a:txBody>
                  <a:tcPr/>
                </a:tc>
                <a:tc>
                  <a:txBody>
                    <a:bodyPr/>
                    <a:lstStyle/>
                    <a:p>
                      <a:pPr algn="ctr"/>
                      <a:r>
                        <a:rPr lang="en-US" sz="2000" dirty="0"/>
                        <a:t>356.8</a:t>
                      </a:r>
                    </a:p>
                  </a:txBody>
                  <a:tcPr/>
                </a:tc>
                <a:tc>
                  <a:txBody>
                    <a:bodyPr/>
                    <a:lstStyle/>
                    <a:p>
                      <a:pPr algn="ctr"/>
                      <a:r>
                        <a:rPr lang="en-US" sz="2000" dirty="0"/>
                        <a:t>0.056</a:t>
                      </a:r>
                    </a:p>
                  </a:txBody>
                  <a:tcPr/>
                </a:tc>
                <a:tc>
                  <a:txBody>
                    <a:bodyPr/>
                    <a:lstStyle/>
                    <a:p>
                      <a:pPr algn="ctr"/>
                      <a:r>
                        <a:rPr lang="en-US" sz="2000" dirty="0"/>
                        <a:t>72.3</a:t>
                      </a:r>
                    </a:p>
                  </a:txBody>
                  <a:tcPr/>
                </a:tc>
                <a:tc>
                  <a:txBody>
                    <a:bodyPr/>
                    <a:lstStyle/>
                    <a:p>
                      <a:pPr algn="ctr"/>
                      <a:r>
                        <a:rPr lang="en-US" sz="2000" dirty="0"/>
                        <a:t>56.3</a:t>
                      </a:r>
                    </a:p>
                  </a:txBody>
                  <a:tcPr/>
                </a:tc>
                <a:extLst>
                  <a:ext uri="{0D108BD9-81ED-4DB2-BD59-A6C34878D82A}">
                    <a16:rowId xmlns:a16="http://schemas.microsoft.com/office/drawing/2014/main" val="1736004018"/>
                  </a:ext>
                </a:extLst>
              </a:tr>
              <a:tr h="370840">
                <a:tc>
                  <a:txBody>
                    <a:bodyPr/>
                    <a:lstStyle/>
                    <a:p>
                      <a:r>
                        <a:rPr lang="en-US" sz="2000" dirty="0"/>
                        <a:t>He</a:t>
                      </a:r>
                    </a:p>
                  </a:txBody>
                  <a:tcPr/>
                </a:tc>
                <a:tc>
                  <a:txBody>
                    <a:bodyPr/>
                    <a:lstStyle/>
                    <a:p>
                      <a:pPr algn="ctr"/>
                      <a:r>
                        <a:rPr lang="en-US" sz="2000" dirty="0"/>
                        <a:t>1013.8</a:t>
                      </a:r>
                    </a:p>
                  </a:txBody>
                  <a:tcPr/>
                </a:tc>
                <a:tc>
                  <a:txBody>
                    <a:bodyPr/>
                    <a:lstStyle/>
                    <a:p>
                      <a:pPr algn="ctr"/>
                      <a:r>
                        <a:rPr lang="en-US" sz="2000" dirty="0"/>
                        <a:t>1085.6</a:t>
                      </a:r>
                    </a:p>
                  </a:txBody>
                  <a:tcPr/>
                </a:tc>
                <a:tc>
                  <a:txBody>
                    <a:bodyPr/>
                    <a:lstStyle/>
                    <a:p>
                      <a:pPr algn="ctr"/>
                      <a:r>
                        <a:rPr lang="en-US" sz="2000" dirty="0"/>
                        <a:t>0.022</a:t>
                      </a:r>
                    </a:p>
                  </a:txBody>
                  <a:tcPr/>
                </a:tc>
                <a:tc>
                  <a:txBody>
                    <a:bodyPr/>
                    <a:lstStyle/>
                    <a:p>
                      <a:pPr algn="ctr"/>
                      <a:r>
                        <a:rPr lang="en-US" sz="2000" dirty="0"/>
                        <a:t>180.1</a:t>
                      </a:r>
                    </a:p>
                  </a:txBody>
                  <a:tcPr/>
                </a:tc>
                <a:tc>
                  <a:txBody>
                    <a:bodyPr/>
                    <a:lstStyle/>
                    <a:p>
                      <a:pPr algn="ctr"/>
                      <a:r>
                        <a:rPr lang="en-US" sz="2000" dirty="0"/>
                        <a:t>22.6</a:t>
                      </a:r>
                    </a:p>
                  </a:txBody>
                  <a:tcPr/>
                </a:tc>
                <a:extLst>
                  <a:ext uri="{0D108BD9-81ED-4DB2-BD59-A6C34878D82A}">
                    <a16:rowId xmlns:a16="http://schemas.microsoft.com/office/drawing/2014/main" val="2151909271"/>
                  </a:ext>
                </a:extLst>
              </a:tr>
              <a:tr h="370840">
                <a:tc>
                  <a:txBody>
                    <a:bodyPr/>
                    <a:lstStyle/>
                    <a:p>
                      <a:r>
                        <a:rPr lang="en-US" sz="2000" dirty="0"/>
                        <a:t>H2</a:t>
                      </a:r>
                    </a:p>
                  </a:txBody>
                  <a:tcPr/>
                </a:tc>
                <a:tc>
                  <a:txBody>
                    <a:bodyPr/>
                    <a:lstStyle/>
                    <a:p>
                      <a:pPr algn="ctr"/>
                      <a:r>
                        <a:rPr lang="en-US" sz="2000" dirty="0"/>
                        <a:t>1314.4</a:t>
                      </a:r>
                    </a:p>
                  </a:txBody>
                  <a:tcPr/>
                </a:tc>
                <a:tc>
                  <a:txBody>
                    <a:bodyPr/>
                    <a:lstStyle/>
                    <a:p>
                      <a:pPr algn="ctr"/>
                      <a:r>
                        <a:rPr lang="en-US" sz="2000" dirty="0"/>
                        <a:t>1617.4</a:t>
                      </a:r>
                    </a:p>
                  </a:txBody>
                  <a:tcPr/>
                </a:tc>
                <a:tc>
                  <a:txBody>
                    <a:bodyPr/>
                    <a:lstStyle/>
                    <a:p>
                      <a:pPr algn="ctr"/>
                      <a:r>
                        <a:rPr lang="en-US" sz="2000" dirty="0"/>
                        <a:t>0.013</a:t>
                      </a:r>
                    </a:p>
                  </a:txBody>
                  <a:tcPr/>
                </a:tc>
                <a:tc>
                  <a:txBody>
                    <a:bodyPr/>
                    <a:lstStyle/>
                    <a:p>
                      <a:pPr algn="ctr"/>
                      <a:r>
                        <a:rPr lang="en-US" sz="2000" dirty="0"/>
                        <a:t>297.8</a:t>
                      </a:r>
                    </a:p>
                  </a:txBody>
                  <a:tcPr/>
                </a:tc>
                <a:tc>
                  <a:txBody>
                    <a:bodyPr/>
                    <a:lstStyle/>
                    <a:p>
                      <a:pPr algn="ctr"/>
                      <a:r>
                        <a:rPr lang="en-US" sz="2000" dirty="0"/>
                        <a:t>13.7</a:t>
                      </a:r>
                    </a:p>
                  </a:txBody>
                  <a:tcPr/>
                </a:tc>
                <a:extLst>
                  <a:ext uri="{0D108BD9-81ED-4DB2-BD59-A6C34878D82A}">
                    <a16:rowId xmlns:a16="http://schemas.microsoft.com/office/drawing/2014/main" val="2527984288"/>
                  </a:ext>
                </a:extLst>
              </a:tr>
              <a:tr h="370840">
                <a:tc>
                  <a:txBody>
                    <a:bodyPr/>
                    <a:lstStyle/>
                    <a:p>
                      <a:r>
                        <a:rPr lang="en-US" sz="2000" dirty="0"/>
                        <a:t>N2</a:t>
                      </a:r>
                    </a:p>
                  </a:txBody>
                  <a:tcPr/>
                </a:tc>
                <a:tc>
                  <a:txBody>
                    <a:bodyPr/>
                    <a:lstStyle/>
                    <a:p>
                      <a:pPr algn="ctr"/>
                      <a:r>
                        <a:rPr lang="en-US" sz="2000" dirty="0"/>
                        <a:t>351.9</a:t>
                      </a:r>
                    </a:p>
                  </a:txBody>
                  <a:tcPr/>
                </a:tc>
                <a:tc>
                  <a:txBody>
                    <a:bodyPr/>
                    <a:lstStyle/>
                    <a:p>
                      <a:pPr algn="ctr"/>
                      <a:r>
                        <a:rPr lang="en-US" sz="2000" dirty="0"/>
                        <a:t>434.4</a:t>
                      </a:r>
                    </a:p>
                  </a:txBody>
                  <a:tcPr/>
                </a:tc>
                <a:tc>
                  <a:txBody>
                    <a:bodyPr/>
                    <a:lstStyle/>
                    <a:p>
                      <a:pPr algn="ctr"/>
                      <a:r>
                        <a:rPr lang="en-US" sz="2000" dirty="0"/>
                        <a:t>0.050</a:t>
                      </a:r>
                    </a:p>
                  </a:txBody>
                  <a:tcPr/>
                </a:tc>
                <a:tc>
                  <a:txBody>
                    <a:bodyPr/>
                    <a:lstStyle/>
                    <a:p>
                      <a:pPr algn="ctr"/>
                      <a:r>
                        <a:rPr lang="en-US" sz="2000" dirty="0"/>
                        <a:t>80.2</a:t>
                      </a:r>
                    </a:p>
                  </a:txBody>
                  <a:tcPr/>
                </a:tc>
                <a:tc>
                  <a:txBody>
                    <a:bodyPr/>
                    <a:lstStyle/>
                    <a:p>
                      <a:pPr algn="ctr"/>
                      <a:r>
                        <a:rPr lang="en-US" sz="2000" dirty="0"/>
                        <a:t>50.8</a:t>
                      </a:r>
                    </a:p>
                  </a:txBody>
                  <a:tcPr/>
                </a:tc>
                <a:extLst>
                  <a:ext uri="{0D108BD9-81ED-4DB2-BD59-A6C34878D82A}">
                    <a16:rowId xmlns:a16="http://schemas.microsoft.com/office/drawing/2014/main" val="22641277"/>
                  </a:ext>
                </a:extLst>
              </a:tr>
              <a:tr h="370840">
                <a:tc>
                  <a:txBody>
                    <a:bodyPr/>
                    <a:lstStyle/>
                    <a:p>
                      <a:r>
                        <a:rPr lang="en-US" sz="2000" dirty="0"/>
                        <a:t>O2</a:t>
                      </a:r>
                    </a:p>
                  </a:txBody>
                  <a:tcPr/>
                </a:tc>
                <a:tc>
                  <a:txBody>
                    <a:bodyPr/>
                    <a:lstStyle/>
                    <a:p>
                      <a:pPr algn="ctr"/>
                      <a:r>
                        <a:rPr lang="en-US" sz="2000" dirty="0"/>
                        <a:t>328.7</a:t>
                      </a:r>
                    </a:p>
                  </a:txBody>
                  <a:tcPr/>
                </a:tc>
                <a:tc>
                  <a:txBody>
                    <a:bodyPr/>
                    <a:lstStyle/>
                    <a:p>
                      <a:pPr algn="ctr"/>
                      <a:r>
                        <a:rPr lang="en-US" sz="2000" dirty="0"/>
                        <a:t>406.9</a:t>
                      </a:r>
                    </a:p>
                  </a:txBody>
                  <a:tcPr/>
                </a:tc>
                <a:tc>
                  <a:txBody>
                    <a:bodyPr/>
                    <a:lstStyle/>
                    <a:p>
                      <a:pPr algn="ctr"/>
                      <a:r>
                        <a:rPr lang="en-US" sz="2000" dirty="0"/>
                        <a:t>0.054</a:t>
                      </a:r>
                    </a:p>
                  </a:txBody>
                  <a:tcPr/>
                </a:tc>
                <a:tc>
                  <a:txBody>
                    <a:bodyPr/>
                    <a:lstStyle/>
                    <a:p>
                      <a:pPr algn="ctr"/>
                      <a:r>
                        <a:rPr lang="en-US" sz="2000" dirty="0"/>
                        <a:t>75.4</a:t>
                      </a:r>
                    </a:p>
                  </a:txBody>
                  <a:tcPr/>
                </a:tc>
                <a:tc>
                  <a:txBody>
                    <a:bodyPr/>
                    <a:lstStyle/>
                    <a:p>
                      <a:pPr algn="ctr"/>
                      <a:r>
                        <a:rPr lang="en-US" sz="2000" dirty="0"/>
                        <a:t>54.0</a:t>
                      </a:r>
                    </a:p>
                  </a:txBody>
                  <a:tcPr/>
                </a:tc>
                <a:extLst>
                  <a:ext uri="{0D108BD9-81ED-4DB2-BD59-A6C34878D82A}">
                    <a16:rowId xmlns:a16="http://schemas.microsoft.com/office/drawing/2014/main" val="1017281001"/>
                  </a:ext>
                </a:extLst>
              </a:tr>
            </a:tbl>
          </a:graphicData>
        </a:graphic>
      </p:graphicFrame>
    </p:spTree>
    <p:extLst>
      <p:ext uri="{BB962C8B-B14F-4D97-AF65-F5344CB8AC3E}">
        <p14:creationId xmlns:p14="http://schemas.microsoft.com/office/powerpoint/2010/main" val="17221516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Example: Cold Gas propulsion system</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5">
            <a:extLst>
              <a:ext uri="{FF2B5EF4-FFF2-40B4-BE49-F238E27FC236}">
                <a16:creationId xmlns:a16="http://schemas.microsoft.com/office/drawing/2014/main" id="{5799DE1D-03F4-460B-BE7E-25F3721DE75A}"/>
              </a:ext>
            </a:extLst>
          </p:cNvPr>
          <p:cNvPicPr/>
          <p:nvPr/>
        </p:nvPicPr>
        <p:blipFill>
          <a:blip r:embed="rId2" cstate="print"/>
          <a:stretch>
            <a:fillRect/>
          </a:stretch>
        </p:blipFill>
        <p:spPr>
          <a:xfrm>
            <a:off x="2658726" y="3429000"/>
            <a:ext cx="3915630" cy="3141078"/>
          </a:xfrm>
          <a:prstGeom prst="rect">
            <a:avLst/>
          </a:prstGeom>
        </p:spPr>
      </p:pic>
      <p:pic>
        <p:nvPicPr>
          <p:cNvPr id="10" name="object 7">
            <a:extLst>
              <a:ext uri="{FF2B5EF4-FFF2-40B4-BE49-F238E27FC236}">
                <a16:creationId xmlns:a16="http://schemas.microsoft.com/office/drawing/2014/main" id="{F6472303-C8A0-45CC-9275-83DAA2898E9F}"/>
              </a:ext>
            </a:extLst>
          </p:cNvPr>
          <p:cNvPicPr/>
          <p:nvPr/>
        </p:nvPicPr>
        <p:blipFill>
          <a:blip r:embed="rId3" cstate="print"/>
          <a:stretch>
            <a:fillRect/>
          </a:stretch>
        </p:blipFill>
        <p:spPr>
          <a:xfrm>
            <a:off x="7201969" y="1765609"/>
            <a:ext cx="4626971" cy="2687087"/>
          </a:xfrm>
          <a:prstGeom prst="rect">
            <a:avLst/>
          </a:prstGeom>
        </p:spPr>
      </p:pic>
      <p:pic>
        <p:nvPicPr>
          <p:cNvPr id="11" name="object 8">
            <a:extLst>
              <a:ext uri="{FF2B5EF4-FFF2-40B4-BE49-F238E27FC236}">
                <a16:creationId xmlns:a16="http://schemas.microsoft.com/office/drawing/2014/main" id="{D29F2732-FC34-4507-910C-3FEB4B9BD38A}"/>
              </a:ext>
            </a:extLst>
          </p:cNvPr>
          <p:cNvPicPr/>
          <p:nvPr/>
        </p:nvPicPr>
        <p:blipFill>
          <a:blip r:embed="rId4" cstate="print"/>
          <a:stretch>
            <a:fillRect/>
          </a:stretch>
        </p:blipFill>
        <p:spPr>
          <a:xfrm>
            <a:off x="7215600" y="4887192"/>
            <a:ext cx="4634558" cy="1682886"/>
          </a:xfrm>
          <a:prstGeom prst="rect">
            <a:avLst/>
          </a:prstGeom>
        </p:spPr>
      </p:pic>
    </p:spTree>
    <p:extLst>
      <p:ext uri="{BB962C8B-B14F-4D97-AF65-F5344CB8AC3E}">
        <p14:creationId xmlns:p14="http://schemas.microsoft.com/office/powerpoint/2010/main" val="33414355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Example: Cube Sat propulsion system</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5">
            <a:extLst>
              <a:ext uri="{FF2B5EF4-FFF2-40B4-BE49-F238E27FC236}">
                <a16:creationId xmlns:a16="http://schemas.microsoft.com/office/drawing/2014/main" id="{936945BA-B6A5-45B0-9C4A-9EC4F7ABE87B}"/>
              </a:ext>
            </a:extLst>
          </p:cNvPr>
          <p:cNvPicPr/>
          <p:nvPr/>
        </p:nvPicPr>
        <p:blipFill>
          <a:blip r:embed="rId2" cstate="print"/>
          <a:stretch>
            <a:fillRect/>
          </a:stretch>
        </p:blipFill>
        <p:spPr>
          <a:xfrm>
            <a:off x="1371088" y="3594404"/>
            <a:ext cx="2522405" cy="3030429"/>
          </a:xfrm>
          <a:prstGeom prst="rect">
            <a:avLst/>
          </a:prstGeom>
        </p:spPr>
      </p:pic>
      <p:pic>
        <p:nvPicPr>
          <p:cNvPr id="10" name="object 6">
            <a:extLst>
              <a:ext uri="{FF2B5EF4-FFF2-40B4-BE49-F238E27FC236}">
                <a16:creationId xmlns:a16="http://schemas.microsoft.com/office/drawing/2014/main" id="{85E84AC0-EF82-41D7-A005-E06894F0C2C0}"/>
              </a:ext>
            </a:extLst>
          </p:cNvPr>
          <p:cNvPicPr/>
          <p:nvPr/>
        </p:nvPicPr>
        <p:blipFill>
          <a:blip r:embed="rId3" cstate="print"/>
          <a:stretch>
            <a:fillRect/>
          </a:stretch>
        </p:blipFill>
        <p:spPr>
          <a:xfrm>
            <a:off x="3980628" y="3324695"/>
            <a:ext cx="1744122" cy="3290457"/>
          </a:xfrm>
          <a:prstGeom prst="rect">
            <a:avLst/>
          </a:prstGeom>
        </p:spPr>
      </p:pic>
      <p:sp>
        <p:nvSpPr>
          <p:cNvPr id="11" name="object 9">
            <a:extLst>
              <a:ext uri="{FF2B5EF4-FFF2-40B4-BE49-F238E27FC236}">
                <a16:creationId xmlns:a16="http://schemas.microsoft.com/office/drawing/2014/main" id="{7D7DF1A5-E70A-41EF-8919-DA692ED632C0}"/>
              </a:ext>
            </a:extLst>
          </p:cNvPr>
          <p:cNvSpPr txBox="1"/>
          <p:nvPr/>
        </p:nvSpPr>
        <p:spPr>
          <a:xfrm>
            <a:off x="7127031" y="2727315"/>
            <a:ext cx="4545874" cy="2151480"/>
          </a:xfrm>
          <a:prstGeom prst="rect">
            <a:avLst/>
          </a:prstGeom>
        </p:spPr>
        <p:txBody>
          <a:bodyPr vert="horz" wrap="square" lIns="0" tIns="14408" rIns="0" bIns="0" rtlCol="0">
            <a:spAutoFit/>
          </a:bodyPr>
          <a:lstStyle/>
          <a:p>
            <a:pPr marL="11527">
              <a:spcBef>
                <a:spcPts val="113"/>
              </a:spcBef>
            </a:pPr>
            <a:r>
              <a:rPr sz="1543" spc="9" dirty="0">
                <a:solidFill>
                  <a:srgbClr val="636363"/>
                </a:solidFill>
              </a:rPr>
              <a:t>General</a:t>
            </a:r>
            <a:r>
              <a:rPr sz="1543" spc="-14" dirty="0">
                <a:solidFill>
                  <a:srgbClr val="636363"/>
                </a:solidFill>
              </a:rPr>
              <a:t> </a:t>
            </a:r>
            <a:r>
              <a:rPr sz="1543" spc="5" dirty="0">
                <a:solidFill>
                  <a:srgbClr val="636363"/>
                </a:solidFill>
              </a:rPr>
              <a:t>specification:</a:t>
            </a:r>
            <a:endParaRPr sz="1543" dirty="0"/>
          </a:p>
          <a:p>
            <a:pPr marL="137166" indent="-126215">
              <a:spcBef>
                <a:spcPts val="23"/>
              </a:spcBef>
              <a:buChar char="•"/>
              <a:tabLst>
                <a:tab pos="137742" algn="l"/>
              </a:tabLst>
            </a:pPr>
            <a:r>
              <a:rPr sz="1543" spc="9" dirty="0">
                <a:solidFill>
                  <a:srgbClr val="636363"/>
                </a:solidFill>
              </a:rPr>
              <a:t>Four</a:t>
            </a:r>
            <a:r>
              <a:rPr sz="1543" spc="18" dirty="0">
                <a:solidFill>
                  <a:srgbClr val="636363"/>
                </a:solidFill>
              </a:rPr>
              <a:t> </a:t>
            </a:r>
            <a:r>
              <a:rPr sz="1543" spc="14" dirty="0">
                <a:solidFill>
                  <a:srgbClr val="636363"/>
                </a:solidFill>
              </a:rPr>
              <a:t>1mN</a:t>
            </a:r>
            <a:r>
              <a:rPr sz="1543" spc="9" dirty="0">
                <a:solidFill>
                  <a:srgbClr val="636363"/>
                </a:solidFill>
              </a:rPr>
              <a:t> </a:t>
            </a:r>
            <a:r>
              <a:rPr sz="1543" spc="5" dirty="0">
                <a:solidFill>
                  <a:srgbClr val="636363"/>
                </a:solidFill>
              </a:rPr>
              <a:t>thrusters</a:t>
            </a:r>
            <a:r>
              <a:rPr sz="1543" spc="32" dirty="0">
                <a:solidFill>
                  <a:srgbClr val="636363"/>
                </a:solidFill>
              </a:rPr>
              <a:t> </a:t>
            </a:r>
            <a:r>
              <a:rPr sz="1543" spc="5" dirty="0">
                <a:solidFill>
                  <a:srgbClr val="636363"/>
                </a:solidFill>
              </a:rPr>
              <a:t>with</a:t>
            </a:r>
            <a:r>
              <a:rPr sz="1543" spc="18" dirty="0">
                <a:solidFill>
                  <a:srgbClr val="636363"/>
                </a:solidFill>
              </a:rPr>
              <a:t> </a:t>
            </a:r>
            <a:r>
              <a:rPr sz="1543" spc="9" dirty="0">
                <a:solidFill>
                  <a:srgbClr val="636363"/>
                </a:solidFill>
              </a:rPr>
              <a:t>closed</a:t>
            </a:r>
            <a:r>
              <a:rPr sz="1543" spc="-9" dirty="0">
                <a:solidFill>
                  <a:srgbClr val="636363"/>
                </a:solidFill>
              </a:rPr>
              <a:t> </a:t>
            </a:r>
            <a:r>
              <a:rPr sz="1543" spc="9" dirty="0">
                <a:solidFill>
                  <a:srgbClr val="636363"/>
                </a:solidFill>
              </a:rPr>
              <a:t>loop </a:t>
            </a:r>
            <a:r>
              <a:rPr sz="1543" spc="5" dirty="0">
                <a:solidFill>
                  <a:srgbClr val="636363"/>
                </a:solidFill>
              </a:rPr>
              <a:t>thrust</a:t>
            </a:r>
            <a:r>
              <a:rPr sz="1543" spc="18" dirty="0">
                <a:solidFill>
                  <a:srgbClr val="636363"/>
                </a:solidFill>
              </a:rPr>
              <a:t> </a:t>
            </a:r>
            <a:r>
              <a:rPr sz="1543" spc="5" dirty="0">
                <a:solidFill>
                  <a:srgbClr val="636363"/>
                </a:solidFill>
              </a:rPr>
              <a:t>control</a:t>
            </a:r>
            <a:endParaRPr sz="1543" dirty="0"/>
          </a:p>
          <a:p>
            <a:pPr marL="134284" indent="-123334">
              <a:spcBef>
                <a:spcPts val="32"/>
              </a:spcBef>
              <a:buChar char="•"/>
              <a:tabLst>
                <a:tab pos="134860" algn="l"/>
              </a:tabLst>
            </a:pPr>
            <a:r>
              <a:rPr sz="1543" spc="9" dirty="0">
                <a:solidFill>
                  <a:srgbClr val="636363"/>
                </a:solidFill>
              </a:rPr>
              <a:t>Thrust</a:t>
            </a:r>
            <a:r>
              <a:rPr sz="1543" spc="-5" dirty="0">
                <a:solidFill>
                  <a:srgbClr val="636363"/>
                </a:solidFill>
              </a:rPr>
              <a:t> </a:t>
            </a:r>
            <a:r>
              <a:rPr sz="1543" spc="5" dirty="0">
                <a:solidFill>
                  <a:srgbClr val="636363"/>
                </a:solidFill>
              </a:rPr>
              <a:t>resolution: </a:t>
            </a:r>
            <a:r>
              <a:rPr sz="1543" spc="9" dirty="0">
                <a:solidFill>
                  <a:srgbClr val="636363"/>
                </a:solidFill>
              </a:rPr>
              <a:t>&lt;10µN</a:t>
            </a:r>
            <a:endParaRPr sz="1543" dirty="0"/>
          </a:p>
          <a:p>
            <a:pPr marL="137166" indent="-126215">
              <a:spcBef>
                <a:spcPts val="32"/>
              </a:spcBef>
              <a:buChar char="•"/>
              <a:tabLst>
                <a:tab pos="137742" algn="l"/>
              </a:tabLst>
            </a:pPr>
            <a:r>
              <a:rPr sz="1543" spc="5" dirty="0">
                <a:solidFill>
                  <a:srgbClr val="636363"/>
                </a:solidFill>
              </a:rPr>
              <a:t>Propellant:</a:t>
            </a:r>
            <a:r>
              <a:rPr sz="1543" spc="-23" dirty="0">
                <a:solidFill>
                  <a:srgbClr val="636363"/>
                </a:solidFill>
              </a:rPr>
              <a:t> </a:t>
            </a:r>
            <a:r>
              <a:rPr sz="1543" spc="9" dirty="0">
                <a:solidFill>
                  <a:srgbClr val="636363"/>
                </a:solidFill>
              </a:rPr>
              <a:t>Butane</a:t>
            </a:r>
            <a:endParaRPr sz="1543" dirty="0"/>
          </a:p>
          <a:p>
            <a:pPr marL="134284" indent="-123334">
              <a:spcBef>
                <a:spcPts val="36"/>
              </a:spcBef>
              <a:buChar char="•"/>
              <a:tabLst>
                <a:tab pos="134860" algn="l"/>
              </a:tabLst>
            </a:pPr>
            <a:r>
              <a:rPr sz="1543" spc="-27" dirty="0">
                <a:solidFill>
                  <a:srgbClr val="636363"/>
                </a:solidFill>
              </a:rPr>
              <a:t>Total</a:t>
            </a:r>
            <a:r>
              <a:rPr sz="1543" spc="-18" dirty="0">
                <a:solidFill>
                  <a:srgbClr val="636363"/>
                </a:solidFill>
              </a:rPr>
              <a:t> </a:t>
            </a:r>
            <a:r>
              <a:rPr sz="1543" spc="9" dirty="0">
                <a:solidFill>
                  <a:srgbClr val="636363"/>
                </a:solidFill>
              </a:rPr>
              <a:t>impulse:</a:t>
            </a:r>
            <a:r>
              <a:rPr sz="1543" spc="-18" dirty="0">
                <a:solidFill>
                  <a:srgbClr val="636363"/>
                </a:solidFill>
              </a:rPr>
              <a:t> </a:t>
            </a:r>
            <a:r>
              <a:rPr sz="1543" spc="9" dirty="0">
                <a:solidFill>
                  <a:srgbClr val="636363"/>
                </a:solidFill>
              </a:rPr>
              <a:t>40Ns</a:t>
            </a:r>
            <a:endParaRPr sz="1543" dirty="0"/>
          </a:p>
          <a:p>
            <a:pPr marL="137166" indent="-126215">
              <a:spcBef>
                <a:spcPts val="32"/>
              </a:spcBef>
              <a:buChar char="•"/>
              <a:tabLst>
                <a:tab pos="137742" algn="l"/>
              </a:tabLst>
            </a:pPr>
            <a:r>
              <a:rPr sz="1543" spc="9" dirty="0">
                <a:solidFill>
                  <a:srgbClr val="636363"/>
                </a:solidFill>
              </a:rPr>
              <a:t>Size:</a:t>
            </a:r>
            <a:r>
              <a:rPr sz="1543" spc="-36" dirty="0">
                <a:solidFill>
                  <a:srgbClr val="636363"/>
                </a:solidFill>
              </a:rPr>
              <a:t> </a:t>
            </a:r>
            <a:r>
              <a:rPr sz="1543" spc="9" dirty="0">
                <a:solidFill>
                  <a:srgbClr val="636363"/>
                </a:solidFill>
              </a:rPr>
              <a:t>10*10*3cm</a:t>
            </a:r>
            <a:endParaRPr sz="1543" dirty="0"/>
          </a:p>
          <a:p>
            <a:pPr marL="137166" indent="-126215">
              <a:spcBef>
                <a:spcPts val="23"/>
              </a:spcBef>
              <a:buChar char="•"/>
              <a:tabLst>
                <a:tab pos="137742" algn="l"/>
              </a:tabLst>
            </a:pPr>
            <a:r>
              <a:rPr sz="1543" spc="9" dirty="0">
                <a:solidFill>
                  <a:srgbClr val="636363"/>
                </a:solidFill>
              </a:rPr>
              <a:t>Mass:</a:t>
            </a:r>
            <a:r>
              <a:rPr sz="1543" spc="-18" dirty="0">
                <a:solidFill>
                  <a:srgbClr val="636363"/>
                </a:solidFill>
              </a:rPr>
              <a:t> </a:t>
            </a:r>
            <a:r>
              <a:rPr sz="1543" spc="9" dirty="0">
                <a:solidFill>
                  <a:srgbClr val="636363"/>
                </a:solidFill>
              </a:rPr>
              <a:t>250g</a:t>
            </a:r>
            <a:endParaRPr sz="1543" dirty="0"/>
          </a:p>
          <a:p>
            <a:pPr marL="137166" indent="-126215">
              <a:spcBef>
                <a:spcPts val="32"/>
              </a:spcBef>
              <a:buChar char="•"/>
              <a:tabLst>
                <a:tab pos="137742" algn="l"/>
              </a:tabLst>
            </a:pPr>
            <a:r>
              <a:rPr sz="1543" spc="9" dirty="0">
                <a:solidFill>
                  <a:srgbClr val="636363"/>
                </a:solidFill>
              </a:rPr>
              <a:t>Operating</a:t>
            </a:r>
            <a:r>
              <a:rPr sz="1543" spc="-9" dirty="0">
                <a:solidFill>
                  <a:srgbClr val="636363"/>
                </a:solidFill>
              </a:rPr>
              <a:t> </a:t>
            </a:r>
            <a:r>
              <a:rPr sz="1543" spc="9" dirty="0">
                <a:solidFill>
                  <a:srgbClr val="636363"/>
                </a:solidFill>
              </a:rPr>
              <a:t>pressure:</a:t>
            </a:r>
            <a:r>
              <a:rPr sz="1543" spc="-5" dirty="0">
                <a:solidFill>
                  <a:srgbClr val="636363"/>
                </a:solidFill>
              </a:rPr>
              <a:t> </a:t>
            </a:r>
            <a:r>
              <a:rPr sz="1543" spc="9" dirty="0">
                <a:solidFill>
                  <a:srgbClr val="636363"/>
                </a:solidFill>
              </a:rPr>
              <a:t>2-5</a:t>
            </a:r>
            <a:r>
              <a:rPr sz="1543" spc="-5" dirty="0">
                <a:solidFill>
                  <a:srgbClr val="636363"/>
                </a:solidFill>
              </a:rPr>
              <a:t> </a:t>
            </a:r>
            <a:r>
              <a:rPr sz="1543" spc="9" dirty="0">
                <a:solidFill>
                  <a:srgbClr val="636363"/>
                </a:solidFill>
              </a:rPr>
              <a:t>bar</a:t>
            </a:r>
            <a:endParaRPr sz="1543" dirty="0"/>
          </a:p>
          <a:p>
            <a:pPr marL="137166" indent="-126215">
              <a:spcBef>
                <a:spcPts val="32"/>
              </a:spcBef>
              <a:buChar char="•"/>
              <a:tabLst>
                <a:tab pos="137742" algn="l"/>
              </a:tabLst>
            </a:pPr>
            <a:r>
              <a:rPr sz="1543" spc="5" dirty="0">
                <a:solidFill>
                  <a:srgbClr val="636363"/>
                </a:solidFill>
              </a:rPr>
              <a:t>Power</a:t>
            </a:r>
            <a:r>
              <a:rPr sz="1543" dirty="0">
                <a:solidFill>
                  <a:srgbClr val="636363"/>
                </a:solidFill>
              </a:rPr>
              <a:t> </a:t>
            </a:r>
            <a:r>
              <a:rPr sz="1543" spc="9" dirty="0">
                <a:solidFill>
                  <a:srgbClr val="636363"/>
                </a:solidFill>
              </a:rPr>
              <a:t>consumption:</a:t>
            </a:r>
            <a:r>
              <a:rPr sz="1543" dirty="0">
                <a:solidFill>
                  <a:srgbClr val="636363"/>
                </a:solidFill>
              </a:rPr>
              <a:t> </a:t>
            </a:r>
            <a:r>
              <a:rPr sz="1543" spc="14" dirty="0">
                <a:solidFill>
                  <a:srgbClr val="636363"/>
                </a:solidFill>
              </a:rPr>
              <a:t>2</a:t>
            </a:r>
            <a:r>
              <a:rPr sz="1543" spc="-9" dirty="0">
                <a:solidFill>
                  <a:srgbClr val="636363"/>
                </a:solidFill>
              </a:rPr>
              <a:t> </a:t>
            </a:r>
            <a:r>
              <a:rPr sz="1543" spc="23" dirty="0">
                <a:solidFill>
                  <a:srgbClr val="636363"/>
                </a:solidFill>
              </a:rPr>
              <a:t>W</a:t>
            </a:r>
            <a:endParaRPr sz="1543" dirty="0"/>
          </a:p>
        </p:txBody>
      </p:sp>
      <p:pic>
        <p:nvPicPr>
          <p:cNvPr id="12" name="object 10">
            <a:extLst>
              <a:ext uri="{FF2B5EF4-FFF2-40B4-BE49-F238E27FC236}">
                <a16:creationId xmlns:a16="http://schemas.microsoft.com/office/drawing/2014/main" id="{5503B3F5-414B-4852-85FB-55814FF9F6AD}"/>
              </a:ext>
            </a:extLst>
          </p:cNvPr>
          <p:cNvPicPr/>
          <p:nvPr/>
        </p:nvPicPr>
        <p:blipFill>
          <a:blip r:embed="rId4" cstate="print"/>
          <a:stretch>
            <a:fillRect/>
          </a:stretch>
        </p:blipFill>
        <p:spPr>
          <a:xfrm>
            <a:off x="6096000" y="5028881"/>
            <a:ext cx="4159348" cy="1526767"/>
          </a:xfrm>
          <a:prstGeom prst="rect">
            <a:avLst/>
          </a:prstGeom>
        </p:spPr>
      </p:pic>
    </p:spTree>
    <p:extLst>
      <p:ext uri="{BB962C8B-B14F-4D97-AF65-F5344CB8AC3E}">
        <p14:creationId xmlns:p14="http://schemas.microsoft.com/office/powerpoint/2010/main" val="34282706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Basic performance equations:</a:t>
                </a:r>
              </a:p>
              <a:p>
                <a:pPr lvl="1"/>
                <a:r>
                  <a:rPr lang="en-US" sz="2000" dirty="0"/>
                  <a:t>Sonic velocity</a:t>
                </a:r>
                <a:br>
                  <a:rPr lang="en-US" sz="2000" dirty="0"/>
                </a:br>
                <a14:m>
                  <m:oMath xmlns:m="http://schemas.openxmlformats.org/officeDocument/2006/math">
                    <m:sSub>
                      <m:sSubPr>
                        <m:ctrlPr>
                          <a:rPr lang="de-DE" sz="240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𝑎</m:t>
                        </m:r>
                      </m:e>
                      <m:sub>
                        <m:r>
                          <a:rPr lang="de-DE" sz="2400" b="0" i="1" smtClean="0">
                            <a:latin typeface="Cambria Math" panose="02040503050406030204" pitchFamily="18" charset="0"/>
                            <a:ea typeface="Cambria Math" panose="02040503050406030204" pitchFamily="18" charset="0"/>
                          </a:rPr>
                          <m:t>0</m:t>
                        </m:r>
                      </m:sub>
                    </m:sSub>
                    <m:r>
                      <a:rPr lang="de-DE" sz="2400" i="1" smtClean="0">
                        <a:latin typeface="Cambria Math" panose="02040503050406030204" pitchFamily="18" charset="0"/>
                        <a:ea typeface="Cambria Math" panose="02040503050406030204" pitchFamily="18" charset="0"/>
                      </a:rPr>
                      <m:t>=</m:t>
                    </m:r>
                    <m:rad>
                      <m:radPr>
                        <m:degHide m:val="on"/>
                        <m:ctrlPr>
                          <a:rPr lang="de-DE" sz="2400" i="1" smtClean="0">
                            <a:latin typeface="Cambria Math" panose="02040503050406030204" pitchFamily="18" charset="0"/>
                            <a:ea typeface="Cambria Math" panose="02040503050406030204" pitchFamily="18" charset="0"/>
                          </a:rPr>
                        </m:ctrlPr>
                      </m:radPr>
                      <m:deg/>
                      <m:e>
                        <m:r>
                          <m:rPr>
                            <m:sty m:val="p"/>
                          </m:rPr>
                          <a:rPr lang="el-GR" sz="2400" i="1" smtClean="0">
                            <a:latin typeface="Cambria Math" panose="02040503050406030204" pitchFamily="18" charset="0"/>
                            <a:ea typeface="Cambria Math" panose="02040503050406030204" pitchFamily="18" charset="0"/>
                          </a:rPr>
                          <m:t>γ</m:t>
                        </m:r>
                        <m:r>
                          <a:rPr lang="de-DE" sz="2400" b="0" i="1" smtClean="0">
                            <a:latin typeface="Cambria Math" panose="02040503050406030204" pitchFamily="18" charset="0"/>
                            <a:ea typeface="Cambria Math" panose="02040503050406030204" pitchFamily="18" charset="0"/>
                          </a:rPr>
                          <m:t>𝑅</m:t>
                        </m:r>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𝑇</m:t>
                            </m:r>
                          </m:e>
                          <m:sub>
                            <m:r>
                              <a:rPr lang="de-DE" sz="2400" b="0" i="1" smtClean="0">
                                <a:latin typeface="Cambria Math" panose="02040503050406030204" pitchFamily="18" charset="0"/>
                                <a:ea typeface="Cambria Math" panose="02040503050406030204" pitchFamily="18" charset="0"/>
                              </a:rPr>
                              <m:t>0</m:t>
                            </m:r>
                          </m:sub>
                        </m:sSub>
                      </m:e>
                    </m:rad>
                  </m:oMath>
                </a14:m>
                <a:endParaRPr lang="en-US" sz="2400" dirty="0"/>
              </a:p>
              <a:p>
                <a:pPr lvl="1"/>
                <a:r>
                  <a:rPr lang="en-US" sz="2000" dirty="0"/>
                  <a:t>Characteristic velocity</a:t>
                </a:r>
                <a:br>
                  <a:rPr lang="en-US" sz="2000" dirty="0"/>
                </a:br>
                <a14:m>
                  <m:oMath xmlns:m="http://schemas.openxmlformats.org/officeDocument/2006/math">
                    <m:sSup>
                      <m:sSupPr>
                        <m:ctrlPr>
                          <a:rPr lang="de-DE" sz="2000" b="0" i="1" smtClean="0">
                            <a:latin typeface="Cambria Math" panose="02040503050406030204" pitchFamily="18" charset="0"/>
                            <a:ea typeface="Cambria Math" panose="02040503050406030204" pitchFamily="18" charset="0"/>
                          </a:rPr>
                        </m:ctrlPr>
                      </m:sSupPr>
                      <m:e>
                        <m:r>
                          <a:rPr lang="de-DE" sz="2000" b="0" i="1" smtClean="0">
                            <a:latin typeface="Cambria Math" panose="02040503050406030204" pitchFamily="18" charset="0"/>
                            <a:ea typeface="Cambria Math" panose="02040503050406030204" pitchFamily="18" charset="0"/>
                          </a:rPr>
                          <m:t>𝑐</m:t>
                        </m:r>
                      </m:e>
                      <m:sup>
                        <m:r>
                          <a:rPr lang="de-DE" sz="2000" b="0" i="1" smtClean="0">
                            <a:latin typeface="Cambria Math" panose="02040503050406030204" pitchFamily="18" charset="0"/>
                            <a:ea typeface="Cambria Math" panose="02040503050406030204" pitchFamily="18" charset="0"/>
                          </a:rPr>
                          <m:t>∗</m:t>
                        </m:r>
                      </m:sup>
                    </m:sSup>
                    <m:r>
                      <a:rPr lang="de-DE" sz="2000" i="1" smtClean="0">
                        <a:latin typeface="Cambria Math" panose="02040503050406030204" pitchFamily="18" charset="0"/>
                        <a:ea typeface="Cambria Math" panose="02040503050406030204" pitchFamily="18" charset="0"/>
                      </a:rPr>
                      <m:t>=</m:t>
                    </m:r>
                    <m:f>
                      <m:fPr>
                        <m:ctrlPr>
                          <a:rPr lang="de-DE" sz="2000" i="1" smtClean="0">
                            <a:latin typeface="Cambria Math" panose="02040503050406030204" pitchFamily="18" charset="0"/>
                            <a:ea typeface="Cambria Math" panose="02040503050406030204" pitchFamily="18" charset="0"/>
                          </a:rPr>
                        </m:ctrlPr>
                      </m:fPr>
                      <m:num>
                        <m:sSub>
                          <m:sSubPr>
                            <m:ctrlPr>
                              <a:rPr lang="de-DE" sz="200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𝑎</m:t>
                            </m:r>
                          </m:e>
                          <m:sub>
                            <m:r>
                              <a:rPr lang="de-DE" sz="2000" b="0" i="1" smtClean="0">
                                <a:latin typeface="Cambria Math" panose="02040503050406030204" pitchFamily="18" charset="0"/>
                                <a:ea typeface="Cambria Math" panose="02040503050406030204" pitchFamily="18" charset="0"/>
                              </a:rPr>
                              <m:t>0</m:t>
                            </m:r>
                          </m:sub>
                        </m:sSub>
                      </m:num>
                      <m:den>
                        <m:sSup>
                          <m:sSupPr>
                            <m:ctrlPr>
                              <a:rPr lang="de-DE" sz="2000" b="0" i="1" smtClean="0">
                                <a:latin typeface="Cambria Math" panose="02040503050406030204" pitchFamily="18" charset="0"/>
                                <a:ea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γ</m:t>
                            </m:r>
                            <m:r>
                              <a:rPr lang="de-DE" sz="2000" i="1">
                                <a:latin typeface="Cambria Math" panose="02040503050406030204" pitchFamily="18" charset="0"/>
                                <a:ea typeface="Cambria Math" panose="02040503050406030204" pitchFamily="18" charset="0"/>
                              </a:rPr>
                              <m:t>(</m:t>
                            </m:r>
                            <m:f>
                              <m:fPr>
                                <m:ctrlPr>
                                  <a:rPr lang="de-DE" sz="2000" i="1">
                                    <a:latin typeface="Cambria Math" panose="02040503050406030204" pitchFamily="18" charset="0"/>
                                    <a:ea typeface="Cambria Math" panose="02040503050406030204" pitchFamily="18" charset="0"/>
                                  </a:rPr>
                                </m:ctrlPr>
                              </m:fPr>
                              <m:num>
                                <m:r>
                                  <a:rPr lang="de-DE" sz="2000" i="1">
                                    <a:latin typeface="Cambria Math" panose="02040503050406030204" pitchFamily="18" charset="0"/>
                                    <a:ea typeface="Cambria Math" panose="02040503050406030204" pitchFamily="18" charset="0"/>
                                  </a:rPr>
                                  <m:t>2</m:t>
                                </m:r>
                              </m:num>
                              <m:den>
                                <m:r>
                                  <m:rPr>
                                    <m:sty m:val="p"/>
                                  </m:rPr>
                                  <a:rPr lang="el-GR" sz="2000" i="1">
                                    <a:latin typeface="Cambria Math" panose="02040503050406030204" pitchFamily="18" charset="0"/>
                                    <a:ea typeface="Cambria Math" panose="02040503050406030204" pitchFamily="18" charset="0"/>
                                  </a:rPr>
                                  <m:t>γ</m:t>
                                </m:r>
                                <m:r>
                                  <a:rPr lang="de-DE" sz="2000" i="1">
                                    <a:latin typeface="Cambria Math" panose="02040503050406030204" pitchFamily="18" charset="0"/>
                                    <a:ea typeface="Cambria Math" panose="02040503050406030204" pitchFamily="18" charset="0"/>
                                  </a:rPr>
                                  <m:t>+1</m:t>
                                </m:r>
                              </m:den>
                            </m:f>
                            <m:r>
                              <a:rPr lang="de-DE" sz="2000" i="1">
                                <a:latin typeface="Cambria Math" panose="02040503050406030204" pitchFamily="18" charset="0"/>
                                <a:ea typeface="Cambria Math" panose="02040503050406030204" pitchFamily="18" charset="0"/>
                              </a:rPr>
                              <m:t>)</m:t>
                            </m:r>
                          </m:e>
                          <m:sup>
                            <m:f>
                              <m:fPr>
                                <m:ctrlPr>
                                  <a:rPr lang="de-DE" sz="2000" b="0" i="1" smtClean="0">
                                    <a:latin typeface="Cambria Math" panose="02040503050406030204" pitchFamily="18" charset="0"/>
                                    <a:ea typeface="Cambria Math" panose="02040503050406030204" pitchFamily="18" charset="0"/>
                                  </a:rPr>
                                </m:ctrlPr>
                              </m:fPr>
                              <m:num>
                                <m:r>
                                  <a:rPr lang="de-DE" sz="2000" b="0" i="1" smtClean="0">
                                    <a:latin typeface="Cambria Math" panose="02040503050406030204" pitchFamily="18" charset="0"/>
                                    <a:ea typeface="Cambria Math" panose="02040503050406030204" pitchFamily="18" charset="0"/>
                                  </a:rPr>
                                  <m:t>𝑦</m:t>
                                </m:r>
                                <m:r>
                                  <a:rPr lang="de-DE" sz="2000" b="0" i="1" smtClean="0">
                                    <a:latin typeface="Cambria Math" panose="02040503050406030204" pitchFamily="18" charset="0"/>
                                    <a:ea typeface="Cambria Math" panose="02040503050406030204" pitchFamily="18" charset="0"/>
                                  </a:rPr>
                                  <m:t>+1</m:t>
                                </m:r>
                              </m:num>
                              <m:den>
                                <m:r>
                                  <a:rPr lang="de-DE" sz="2000" b="0" i="1" smtClean="0">
                                    <a:latin typeface="Cambria Math" panose="02040503050406030204" pitchFamily="18" charset="0"/>
                                    <a:ea typeface="Cambria Math" panose="02040503050406030204" pitchFamily="18" charset="0"/>
                                  </a:rPr>
                                  <m:t>2</m:t>
                                </m:r>
                                <m:r>
                                  <m:rPr>
                                    <m:sty m:val="p"/>
                                  </m:rPr>
                                  <a:rPr lang="el-GR" sz="2000" i="1">
                                    <a:latin typeface="Cambria Math" panose="02040503050406030204" pitchFamily="18" charset="0"/>
                                    <a:ea typeface="Cambria Math" panose="02040503050406030204" pitchFamily="18" charset="0"/>
                                  </a:rPr>
                                  <m:t>γ</m:t>
                                </m:r>
                                <m:r>
                                  <a:rPr lang="de-DE" sz="2000" b="0" i="1" smtClean="0">
                                    <a:latin typeface="Cambria Math" panose="02040503050406030204" pitchFamily="18" charset="0"/>
                                    <a:ea typeface="Cambria Math" panose="02040503050406030204" pitchFamily="18" charset="0"/>
                                  </a:rPr>
                                  <m:t>−2</m:t>
                                </m:r>
                              </m:den>
                            </m:f>
                          </m:sup>
                        </m:sSup>
                      </m:den>
                    </m:f>
                  </m:oMath>
                </a14:m>
                <a:endParaRPr lang="en-US" sz="2000"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3713614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Basic performance equations:</a:t>
                </a:r>
              </a:p>
              <a:p>
                <a:pPr lvl="1"/>
                <a:r>
                  <a:rPr lang="en-US" sz="2000" dirty="0"/>
                  <a:t>Thrust</a:t>
                </a:r>
                <a:br>
                  <a:rPr lang="en-US" sz="2000" dirty="0"/>
                </a:br>
                <a14:m>
                  <m:oMath xmlns:m="http://schemas.openxmlformats.org/officeDocument/2006/math">
                    <m:r>
                      <a:rPr lang="de-DE" sz="2400" b="0" i="1" smtClean="0">
                        <a:latin typeface="Cambria Math" panose="02040503050406030204" pitchFamily="18" charset="0"/>
                        <a:ea typeface="Cambria Math" panose="02040503050406030204" pitchFamily="18" charset="0"/>
                      </a:rPr>
                      <m:t>𝐹</m:t>
                    </m:r>
                    <m:r>
                      <a:rPr lang="de-DE" sz="2400" i="1" smtClean="0">
                        <a:latin typeface="Cambria Math" panose="02040503050406030204" pitchFamily="18" charset="0"/>
                        <a:ea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𝐴</m:t>
                        </m:r>
                      </m:e>
                      <m:sub>
                        <m:r>
                          <a:rPr lang="de-DE" sz="2400" i="1">
                            <a:latin typeface="Cambria Math" panose="02040503050406030204" pitchFamily="18" charset="0"/>
                            <a:ea typeface="Cambria Math" panose="02040503050406030204" pitchFamily="18" charset="0"/>
                          </a:rPr>
                          <m:t>𝑡</m:t>
                        </m:r>
                      </m:sub>
                    </m:sSub>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𝑝</m:t>
                        </m:r>
                      </m:e>
                      <m:sub>
                        <m:r>
                          <a:rPr lang="de-DE" sz="2400" i="1">
                            <a:latin typeface="Cambria Math" panose="02040503050406030204" pitchFamily="18" charset="0"/>
                            <a:ea typeface="Cambria Math" panose="02040503050406030204" pitchFamily="18" charset="0"/>
                          </a:rPr>
                          <m:t>𝐶</m:t>
                        </m:r>
                      </m:sub>
                    </m:sSub>
                    <m:r>
                      <m:rPr>
                        <m:sty m:val="p"/>
                      </m:rPr>
                      <a:rPr lang="el-GR" sz="2400" i="1">
                        <a:latin typeface="Cambria Math" panose="02040503050406030204" pitchFamily="18" charset="0"/>
                        <a:ea typeface="Cambria Math" panose="02040503050406030204" pitchFamily="18" charset="0"/>
                      </a:rPr>
                      <m:t>γ</m:t>
                    </m:r>
                    <m:rad>
                      <m:radPr>
                        <m:degHide m:val="on"/>
                        <m:ctrlPr>
                          <a:rPr lang="de-DE" sz="2400" i="1" smtClean="0">
                            <a:latin typeface="Cambria Math" panose="02040503050406030204" pitchFamily="18" charset="0"/>
                            <a:ea typeface="Cambria Math" panose="02040503050406030204" pitchFamily="18" charset="0"/>
                          </a:rPr>
                        </m:ctrlPr>
                      </m:radPr>
                      <m:deg/>
                      <m:e>
                        <m:r>
                          <a:rPr lang="de-DE" sz="2400" b="0" i="1" smtClean="0">
                            <a:latin typeface="Cambria Math" panose="02040503050406030204" pitchFamily="18" charset="0"/>
                            <a:ea typeface="Cambria Math" panose="02040503050406030204" pitchFamily="18" charset="0"/>
                          </a:rPr>
                          <m:t> (</m:t>
                        </m:r>
                        <m:f>
                          <m:fPr>
                            <m:ctrlPr>
                              <a:rPr lang="de-DE" sz="2400" b="0" i="1" smtClean="0">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2</m:t>
                            </m:r>
                          </m:num>
                          <m:den>
                            <m:r>
                              <m:rPr>
                                <m:sty m:val="p"/>
                              </m:rPr>
                              <a:rPr lang="el-GR" sz="2400" i="1">
                                <a:latin typeface="Cambria Math" panose="02040503050406030204" pitchFamily="18" charset="0"/>
                                <a:ea typeface="Cambria Math" panose="02040503050406030204" pitchFamily="18" charset="0"/>
                              </a:rPr>
                              <m:t>γ</m:t>
                            </m:r>
                            <m:r>
                              <a:rPr lang="de-DE" sz="2400" b="0" i="1" smtClean="0">
                                <a:latin typeface="Cambria Math" panose="02040503050406030204" pitchFamily="18" charset="0"/>
                                <a:ea typeface="Cambria Math" panose="02040503050406030204" pitchFamily="18" charset="0"/>
                              </a:rPr>
                              <m:t>−1</m:t>
                            </m:r>
                          </m:den>
                        </m:f>
                        <m:r>
                          <a:rPr lang="de-DE" sz="2400" b="0" i="1" smtClean="0">
                            <a:latin typeface="Cambria Math" panose="02040503050406030204" pitchFamily="18" charset="0"/>
                            <a:ea typeface="Cambria Math" panose="02040503050406030204" pitchFamily="18" charset="0"/>
                          </a:rPr>
                          <m:t>)</m:t>
                        </m:r>
                        <m:sSup>
                          <m:sSupPr>
                            <m:ctrlPr>
                              <a:rPr lang="en-US" sz="2400" i="1" dirty="0" smtClean="0">
                                <a:latin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2</m:t>
                                </m:r>
                              </m:num>
                              <m:den>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+1</m:t>
                                </m:r>
                              </m:den>
                            </m:f>
                            <m:r>
                              <m:rPr>
                                <m:nor/>
                              </m:rPr>
                              <a:rPr lang="en-US" sz="2400" dirty="0"/>
                              <m:t>)</m:t>
                            </m:r>
                          </m:e>
                          <m:sup>
                            <m:d>
                              <m:dPr>
                                <m:ctrlPr>
                                  <a:rPr lang="de-DE" sz="2400" b="0" i="1" dirty="0" smtClean="0">
                                    <a:latin typeface="Cambria Math" panose="02040503050406030204" pitchFamily="18" charset="0"/>
                                  </a:rPr>
                                </m:ctrlPr>
                              </m:dPr>
                              <m:e>
                                <m:f>
                                  <m:fPr>
                                    <m:ctrlPr>
                                      <a:rPr lang="en-US" sz="2400" i="1" dirty="0" smtClean="0">
                                        <a:latin typeface="Cambria Math" panose="02040503050406030204" pitchFamily="18" charset="0"/>
                                      </a:rPr>
                                    </m:ctrlPr>
                                  </m:fPr>
                                  <m:num>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1</m:t>
                                    </m:r>
                                  </m:num>
                                  <m:den>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1</m:t>
                                    </m:r>
                                  </m:den>
                                </m:f>
                              </m:e>
                            </m:d>
                          </m:sup>
                        </m:sSup>
                        <m:r>
                          <a:rPr lang="de-DE" sz="2400" b="0" i="1" dirty="0" smtClean="0">
                            <a:latin typeface="Cambria Math" panose="02040503050406030204" pitchFamily="18" charset="0"/>
                          </a:rPr>
                          <m:t>(1−</m:t>
                        </m:r>
                        <m:sSup>
                          <m:sSupPr>
                            <m:ctrlPr>
                              <a:rPr lang="de-DE" sz="2400" b="0" i="1" dirty="0" smtClean="0">
                                <a:latin typeface="Cambria Math" panose="02040503050406030204" pitchFamily="18" charset="0"/>
                              </a:rPr>
                            </m:ctrlPr>
                          </m:sSupPr>
                          <m:e>
                            <m:d>
                              <m:dPr>
                                <m:ctrlPr>
                                  <a:rPr lang="de-DE" sz="2400" i="1" dirty="0">
                                    <a:latin typeface="Cambria Math" panose="02040503050406030204" pitchFamily="18" charset="0"/>
                                  </a:rPr>
                                </m:ctrlPr>
                              </m:dPr>
                              <m:e>
                                <m:f>
                                  <m:fPr>
                                    <m:ctrlPr>
                                      <a:rPr lang="de-DE" sz="2400" i="1" dirty="0">
                                        <a:latin typeface="Cambria Math" panose="02040503050406030204" pitchFamily="18" charset="0"/>
                                      </a:rPr>
                                    </m:ctrlPr>
                                  </m:fPr>
                                  <m:num>
                                    <m:sSub>
                                      <m:sSubPr>
                                        <m:ctrlPr>
                                          <a:rPr lang="de-DE" sz="2400" i="1" dirty="0">
                                            <a:latin typeface="Cambria Math" panose="02040503050406030204" pitchFamily="18" charset="0"/>
                                          </a:rPr>
                                        </m:ctrlPr>
                                      </m:sSubPr>
                                      <m:e>
                                        <m:r>
                                          <a:rPr lang="de-DE" sz="2400" i="1" dirty="0">
                                            <a:latin typeface="Cambria Math" panose="02040503050406030204" pitchFamily="18" charset="0"/>
                                          </a:rPr>
                                          <m:t>𝑝</m:t>
                                        </m:r>
                                      </m:e>
                                      <m:sub>
                                        <m:r>
                                          <a:rPr lang="de-DE" sz="2400" i="1" dirty="0">
                                            <a:latin typeface="Cambria Math" panose="02040503050406030204" pitchFamily="18" charset="0"/>
                                          </a:rPr>
                                          <m:t>𝑒</m:t>
                                        </m:r>
                                      </m:sub>
                                    </m:sSub>
                                  </m:num>
                                  <m:den>
                                    <m:sSub>
                                      <m:sSubPr>
                                        <m:ctrlPr>
                                          <a:rPr lang="de-DE" sz="2400" i="1" dirty="0">
                                            <a:latin typeface="Cambria Math" panose="02040503050406030204" pitchFamily="18" charset="0"/>
                                          </a:rPr>
                                        </m:ctrlPr>
                                      </m:sSubPr>
                                      <m:e>
                                        <m:r>
                                          <a:rPr lang="de-DE" sz="2400" i="1" dirty="0">
                                            <a:latin typeface="Cambria Math" panose="02040503050406030204" pitchFamily="18" charset="0"/>
                                          </a:rPr>
                                          <m:t>𝑝</m:t>
                                        </m:r>
                                      </m:e>
                                      <m:sub>
                                        <m:r>
                                          <a:rPr lang="de-DE" sz="2400" i="1" dirty="0">
                                            <a:latin typeface="Cambria Math" panose="02040503050406030204" pitchFamily="18" charset="0"/>
                                          </a:rPr>
                                          <m:t>𝑐</m:t>
                                        </m:r>
                                      </m:sub>
                                    </m:sSub>
                                  </m:den>
                                </m:f>
                              </m:e>
                            </m:d>
                          </m:e>
                          <m:sup>
                            <m:f>
                              <m:fPr>
                                <m:ctrlPr>
                                  <a:rPr lang="de-DE" sz="2400" b="0" i="1" dirty="0" smtClean="0">
                                    <a:latin typeface="Cambria Math" panose="02040503050406030204" pitchFamily="18" charset="0"/>
                                  </a:rPr>
                                </m:ctrlPr>
                              </m:fPr>
                              <m:num>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1</m:t>
                                </m:r>
                              </m:num>
                              <m:den>
                                <m:r>
                                  <m:rPr>
                                    <m:sty m:val="p"/>
                                  </m:rPr>
                                  <a:rPr lang="el-GR" sz="2400" i="1">
                                    <a:latin typeface="Cambria Math" panose="02040503050406030204" pitchFamily="18" charset="0"/>
                                    <a:ea typeface="Cambria Math" panose="02040503050406030204" pitchFamily="18" charset="0"/>
                                  </a:rPr>
                                  <m:t>γ</m:t>
                                </m:r>
                              </m:den>
                            </m:f>
                          </m:sup>
                        </m:sSup>
                        <m:r>
                          <a:rPr lang="de-DE" sz="2400" b="0" i="1" dirty="0" smtClean="0">
                            <a:latin typeface="Cambria Math" panose="02040503050406030204" pitchFamily="18" charset="0"/>
                          </a:rPr>
                          <m:t>)</m:t>
                        </m:r>
                      </m:e>
                    </m:rad>
                    <m:r>
                      <a:rPr lang="de-DE" sz="2400" b="0" i="1" smtClean="0">
                        <a:latin typeface="Cambria Math" panose="02040503050406030204" pitchFamily="18" charset="0"/>
                        <a:ea typeface="Cambria Math" panose="02040503050406030204" pitchFamily="18" charset="0"/>
                      </a:rPr>
                      <m:t>+(</m:t>
                    </m:r>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𝑝</m:t>
                        </m:r>
                      </m:e>
                      <m:sub>
                        <m:r>
                          <a:rPr lang="de-DE" sz="2400" b="0" i="1" smtClean="0">
                            <a:latin typeface="Cambria Math" panose="02040503050406030204" pitchFamily="18" charset="0"/>
                            <a:ea typeface="Cambria Math" panose="02040503050406030204" pitchFamily="18" charset="0"/>
                          </a:rPr>
                          <m:t>𝑒</m:t>
                        </m:r>
                      </m:sub>
                    </m:sSub>
                    <m:r>
                      <a:rPr lang="de-DE" sz="2400" b="0" i="1" smtClean="0">
                        <a:latin typeface="Cambria Math" panose="02040503050406030204" pitchFamily="18" charset="0"/>
                        <a:ea typeface="Cambria Math" panose="02040503050406030204" pitchFamily="18" charset="0"/>
                      </a:rPr>
                      <m:t>−</m:t>
                    </m:r>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𝑝</m:t>
                        </m:r>
                      </m:e>
                      <m:sub>
                        <m:r>
                          <a:rPr lang="de-DE" sz="2400" b="0" i="1" smtClean="0">
                            <a:latin typeface="Cambria Math" panose="02040503050406030204" pitchFamily="18" charset="0"/>
                            <a:ea typeface="Cambria Math" panose="02040503050406030204" pitchFamily="18" charset="0"/>
                          </a:rPr>
                          <m:t>𝑎</m:t>
                        </m:r>
                      </m:sub>
                    </m:sSub>
                    <m:r>
                      <a:rPr lang="de-DE" sz="2400" b="0" i="1" smtClean="0">
                        <a:latin typeface="Cambria Math" panose="02040503050406030204" pitchFamily="18" charset="0"/>
                        <a:ea typeface="Cambria Math" panose="02040503050406030204" pitchFamily="18" charset="0"/>
                      </a:rPr>
                      <m:t>)</m:t>
                    </m:r>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𝐴</m:t>
                        </m:r>
                      </m:e>
                      <m:sub>
                        <m:r>
                          <a:rPr lang="de-DE" sz="2400" b="0" i="1" smtClean="0">
                            <a:latin typeface="Cambria Math" panose="02040503050406030204" pitchFamily="18" charset="0"/>
                            <a:ea typeface="Cambria Math" panose="02040503050406030204" pitchFamily="18" charset="0"/>
                          </a:rPr>
                          <m:t>𝑒</m:t>
                        </m:r>
                      </m:sub>
                    </m:sSub>
                  </m:oMath>
                </a14:m>
                <a:endParaRPr lang="en-US" sz="2400" dirty="0"/>
              </a:p>
              <a:p>
                <a:pPr lvl="1"/>
                <a:r>
                  <a:rPr lang="en-US" sz="2000" dirty="0"/>
                  <a:t>Mass flow</a:t>
                </a:r>
                <a:br>
                  <a:rPr lang="en-US" sz="2000" dirty="0"/>
                </a:br>
                <a14:m>
                  <m:oMath xmlns:m="http://schemas.openxmlformats.org/officeDocument/2006/math">
                    <m:acc>
                      <m:accPr>
                        <m:chr m:val="̇"/>
                        <m:ctrlPr>
                          <a:rPr lang="de-DE" sz="2000" b="0" i="1" smtClean="0">
                            <a:latin typeface="Cambria Math" panose="02040503050406030204" pitchFamily="18" charset="0"/>
                            <a:ea typeface="Cambria Math" panose="02040503050406030204" pitchFamily="18" charset="0"/>
                          </a:rPr>
                        </m:ctrlPr>
                      </m:accPr>
                      <m:e>
                        <m:r>
                          <a:rPr lang="de-DE" sz="2000" b="0" i="1" smtClean="0">
                            <a:latin typeface="Cambria Math" panose="02040503050406030204" pitchFamily="18" charset="0"/>
                            <a:ea typeface="Cambria Math" panose="02040503050406030204" pitchFamily="18" charset="0"/>
                          </a:rPr>
                          <m:t>𝑚</m:t>
                        </m:r>
                      </m:e>
                    </m:acc>
                    <m:r>
                      <a:rPr lang="de-DE" sz="2000" i="1" smtClean="0">
                        <a:latin typeface="Cambria Math" panose="02040503050406030204" pitchFamily="18" charset="0"/>
                        <a:ea typeface="Cambria Math" panose="02040503050406030204" pitchFamily="18" charset="0"/>
                      </a:rPr>
                      <m:t>=</m:t>
                    </m:r>
                    <m:f>
                      <m:fPr>
                        <m:ctrlPr>
                          <a:rPr lang="de-DE" sz="2000" i="1" smtClean="0">
                            <a:latin typeface="Cambria Math" panose="02040503050406030204" pitchFamily="18" charset="0"/>
                            <a:ea typeface="Cambria Math" panose="02040503050406030204" pitchFamily="18" charset="0"/>
                          </a:rPr>
                        </m:ctrlPr>
                      </m:fPr>
                      <m:num>
                        <m:sSub>
                          <m:sSubPr>
                            <m:ctrlPr>
                              <a:rPr lang="de-DE" sz="200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𝐴</m:t>
                            </m:r>
                          </m:e>
                          <m:sub>
                            <m:r>
                              <a:rPr lang="de-DE" sz="2000" b="0" i="1" smtClean="0">
                                <a:latin typeface="Cambria Math" panose="02040503050406030204" pitchFamily="18" charset="0"/>
                                <a:ea typeface="Cambria Math" panose="02040503050406030204" pitchFamily="18" charset="0"/>
                              </a:rPr>
                              <m:t>𝑡</m:t>
                            </m:r>
                          </m:sub>
                        </m:sSub>
                        <m:sSub>
                          <m:sSubPr>
                            <m:ctrlPr>
                              <a:rPr lang="de-DE" sz="200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𝑝</m:t>
                            </m:r>
                          </m:e>
                          <m:sub>
                            <m:r>
                              <a:rPr lang="de-DE" sz="2000" b="0" i="1" smtClean="0">
                                <a:latin typeface="Cambria Math" panose="02040503050406030204" pitchFamily="18" charset="0"/>
                                <a:ea typeface="Cambria Math" panose="02040503050406030204" pitchFamily="18" charset="0"/>
                              </a:rPr>
                              <m:t>𝐶</m:t>
                            </m:r>
                          </m:sub>
                        </m:sSub>
                      </m:num>
                      <m:den>
                        <m:sSup>
                          <m:sSupPr>
                            <m:ctrlPr>
                              <a:rPr lang="de-DE" sz="2000" i="1" smtClean="0">
                                <a:latin typeface="Cambria Math" panose="02040503050406030204" pitchFamily="18" charset="0"/>
                                <a:ea typeface="Cambria Math" panose="02040503050406030204" pitchFamily="18" charset="0"/>
                              </a:rPr>
                            </m:ctrlPr>
                          </m:sSupPr>
                          <m:e>
                            <m:r>
                              <a:rPr lang="de-DE" sz="2000" b="0" i="1" smtClean="0">
                                <a:latin typeface="Cambria Math" panose="02040503050406030204" pitchFamily="18" charset="0"/>
                                <a:ea typeface="Cambria Math" panose="02040503050406030204" pitchFamily="18" charset="0"/>
                              </a:rPr>
                              <m:t>𝑐</m:t>
                            </m:r>
                          </m:e>
                          <m:sup>
                            <m:r>
                              <a:rPr lang="de-DE" sz="2000" b="0" i="1" smtClean="0">
                                <a:latin typeface="Cambria Math" panose="02040503050406030204" pitchFamily="18" charset="0"/>
                                <a:ea typeface="Cambria Math" panose="02040503050406030204" pitchFamily="18" charset="0"/>
                              </a:rPr>
                              <m:t>∗</m:t>
                            </m:r>
                          </m:sup>
                        </m:sSup>
                      </m:den>
                    </m:f>
                  </m:oMath>
                </a14:m>
                <a:endParaRPr lang="en-US" sz="2000"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948226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Basic performance equations:</a:t>
                </a:r>
              </a:p>
              <a:p>
                <a:pPr lvl="1"/>
                <a:r>
                  <a:rPr lang="en-US" sz="2000" dirty="0" err="1"/>
                  <a:t>Isp</a:t>
                </a:r>
                <a:br>
                  <a:rPr lang="en-US" sz="2000" dirty="0"/>
                </a:b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𝐼</m:t>
                        </m:r>
                      </m:e>
                      <m:sub>
                        <m:r>
                          <a:rPr lang="de-DE" sz="2400" i="1">
                            <a:latin typeface="Cambria Math" panose="02040503050406030204" pitchFamily="18" charset="0"/>
                            <a:ea typeface="Cambria Math" panose="02040503050406030204" pitchFamily="18" charset="0"/>
                          </a:rPr>
                          <m:t>𝑠𝑝</m:t>
                        </m:r>
                      </m:sub>
                    </m:sSub>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𝐹</m:t>
                        </m:r>
                      </m:num>
                      <m:den>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de-DE" sz="2400" i="1">
                                    <a:latin typeface="Cambria Math" panose="02040503050406030204" pitchFamily="18" charset="0"/>
                                    <a:ea typeface="Cambria Math" panose="02040503050406030204" pitchFamily="18" charset="0"/>
                                  </a:rPr>
                                  <m:t>𝑚</m:t>
                                </m:r>
                              </m:e>
                            </m:acc>
                            <m:r>
                              <a:rPr lang="de-DE" sz="2400" i="1">
                                <a:latin typeface="Cambria Math" panose="02040503050406030204" pitchFamily="18" charset="0"/>
                                <a:ea typeface="Cambria Math" panose="02040503050406030204" pitchFamily="18" charset="0"/>
                              </a:rPr>
                              <m:t>𝑔</m:t>
                            </m:r>
                          </m:e>
                          <m:sub>
                            <m:r>
                              <a:rPr lang="de-DE" sz="2400" i="1">
                                <a:latin typeface="Cambria Math" panose="02040503050406030204" pitchFamily="18" charset="0"/>
                                <a:ea typeface="Cambria Math" panose="02040503050406030204" pitchFamily="18" charset="0"/>
                              </a:rPr>
                              <m:t>0</m:t>
                            </m:r>
                          </m:sub>
                        </m:sSub>
                      </m:den>
                    </m:f>
                  </m:oMath>
                </a14:m>
                <a:endParaRPr lang="en-US" sz="2400"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376171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Thermal Cold Gas / Liquid Propulsion Systems (as student project):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F8B963D4-B4C1-4359-BD27-F275012085AA}"/>
              </a:ext>
            </a:extLst>
          </p:cNvPr>
          <p:cNvSpPr/>
          <p:nvPr/>
        </p:nvSpPr>
        <p:spPr>
          <a:xfrm>
            <a:off x="3362179" y="3781087"/>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52F7DA0F-E24D-4E19-9F06-B8D69BC735A8}"/>
              </a:ext>
            </a:extLst>
          </p:cNvPr>
          <p:cNvSpPr/>
          <p:nvPr/>
        </p:nvSpPr>
        <p:spPr>
          <a:xfrm rot="16200000">
            <a:off x="8257735" y="530039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56C0A418-6AEE-4638-9156-757EEC82F768}"/>
              </a:ext>
            </a:extLst>
          </p:cNvPr>
          <p:cNvCxnSpPr>
            <a:cxnSpLocks/>
            <a:stCxn id="9" idx="4"/>
          </p:cNvCxnSpPr>
          <p:nvPr/>
        </p:nvCxnSpPr>
        <p:spPr>
          <a:xfrm rot="16200000" flipH="1">
            <a:off x="5724861" y="3416016"/>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809F8D02-395E-4998-8440-86F7D557FEA8}"/>
              </a:ext>
            </a:extLst>
          </p:cNvPr>
          <p:cNvSpPr/>
          <p:nvPr/>
        </p:nvSpPr>
        <p:spPr>
          <a:xfrm>
            <a:off x="7012148" y="5557253"/>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2D54B6F7-5A1B-4A54-B82B-430D14D249E4}"/>
              </a:ext>
            </a:extLst>
          </p:cNvPr>
          <p:cNvSpPr txBox="1"/>
          <p:nvPr/>
        </p:nvSpPr>
        <p:spPr>
          <a:xfrm>
            <a:off x="4884537" y="4204401"/>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4" name="Textfeld 13">
            <a:extLst>
              <a:ext uri="{FF2B5EF4-FFF2-40B4-BE49-F238E27FC236}">
                <a16:creationId xmlns:a16="http://schemas.microsoft.com/office/drawing/2014/main" id="{92B1F0DA-8D1A-47D8-BA14-18A8187499C0}"/>
              </a:ext>
            </a:extLst>
          </p:cNvPr>
          <p:cNvSpPr txBox="1"/>
          <p:nvPr/>
        </p:nvSpPr>
        <p:spPr>
          <a:xfrm>
            <a:off x="6872959" y="5108985"/>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E18E3EDA-3406-4B7E-9D06-CE164274BDB3}"/>
              </a:ext>
            </a:extLst>
          </p:cNvPr>
          <p:cNvSpPr txBox="1"/>
          <p:nvPr/>
        </p:nvSpPr>
        <p:spPr>
          <a:xfrm>
            <a:off x="8392863" y="4777788"/>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6" name="Mond 15">
            <a:extLst>
              <a:ext uri="{FF2B5EF4-FFF2-40B4-BE49-F238E27FC236}">
                <a16:creationId xmlns:a16="http://schemas.microsoft.com/office/drawing/2014/main" id="{7B4CCD69-D5A8-4215-B54F-8568EC1D7BCC}"/>
              </a:ext>
            </a:extLst>
          </p:cNvPr>
          <p:cNvSpPr/>
          <p:nvPr/>
        </p:nvSpPr>
        <p:spPr>
          <a:xfrm rot="16200000">
            <a:off x="3727703" y="4062213"/>
            <a:ext cx="628217" cy="1398005"/>
          </a:xfrm>
          <a:prstGeom prst="moon">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nd 16">
            <a:extLst>
              <a:ext uri="{FF2B5EF4-FFF2-40B4-BE49-F238E27FC236}">
                <a16:creationId xmlns:a16="http://schemas.microsoft.com/office/drawing/2014/main" id="{19C0F32D-E4F2-4628-A0FA-7B860A0A67B5}"/>
              </a:ext>
            </a:extLst>
          </p:cNvPr>
          <p:cNvSpPr/>
          <p:nvPr/>
        </p:nvSpPr>
        <p:spPr>
          <a:xfrm rot="16200000">
            <a:off x="3826325" y="3976749"/>
            <a:ext cx="408838" cy="1378634"/>
          </a:xfrm>
          <a:prstGeom prst="moon">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feld 17">
            <a:extLst>
              <a:ext uri="{FF2B5EF4-FFF2-40B4-BE49-F238E27FC236}">
                <a16:creationId xmlns:a16="http://schemas.microsoft.com/office/drawing/2014/main" id="{DBCE2AA6-3E64-4D16-85B6-71313393BAC6}"/>
              </a:ext>
            </a:extLst>
          </p:cNvPr>
          <p:cNvSpPr txBox="1"/>
          <p:nvPr/>
        </p:nvSpPr>
        <p:spPr>
          <a:xfrm>
            <a:off x="1331684" y="4498066"/>
            <a:ext cx="1933543" cy="461665"/>
          </a:xfrm>
          <a:prstGeom prst="rect">
            <a:avLst/>
          </a:prstGeom>
          <a:noFill/>
        </p:spPr>
        <p:txBody>
          <a:bodyPr wrap="none" rtlCol="0">
            <a:spAutoFit/>
          </a:bodyPr>
          <a:lstStyle/>
          <a:p>
            <a:r>
              <a:rPr lang="de-DE" sz="2400" dirty="0">
                <a:solidFill>
                  <a:schemeClr val="dk1"/>
                </a:solidFill>
              </a:rPr>
              <a:t>Liquid </a:t>
            </a:r>
            <a:r>
              <a:rPr lang="de-DE" sz="2400" dirty="0" err="1">
                <a:solidFill>
                  <a:schemeClr val="dk1"/>
                </a:solidFill>
              </a:rPr>
              <a:t>phase</a:t>
            </a:r>
            <a:endParaRPr lang="en-US" sz="2400" dirty="0">
              <a:solidFill>
                <a:schemeClr val="dk1"/>
              </a:solidFill>
            </a:endParaRPr>
          </a:p>
        </p:txBody>
      </p:sp>
      <p:sp>
        <p:nvSpPr>
          <p:cNvPr id="19" name="Textfeld 18">
            <a:extLst>
              <a:ext uri="{FF2B5EF4-FFF2-40B4-BE49-F238E27FC236}">
                <a16:creationId xmlns:a16="http://schemas.microsoft.com/office/drawing/2014/main" id="{0A701E10-6594-477E-A567-42D350A8DFCF}"/>
              </a:ext>
            </a:extLst>
          </p:cNvPr>
          <p:cNvSpPr txBox="1"/>
          <p:nvPr/>
        </p:nvSpPr>
        <p:spPr>
          <a:xfrm>
            <a:off x="1331684" y="3822367"/>
            <a:ext cx="1673856" cy="461665"/>
          </a:xfrm>
          <a:prstGeom prst="rect">
            <a:avLst/>
          </a:prstGeom>
          <a:noFill/>
        </p:spPr>
        <p:txBody>
          <a:bodyPr wrap="none" rtlCol="0">
            <a:spAutoFit/>
          </a:bodyPr>
          <a:lstStyle/>
          <a:p>
            <a:r>
              <a:rPr lang="de-DE" sz="2400" dirty="0">
                <a:solidFill>
                  <a:schemeClr val="dk1"/>
                </a:solidFill>
              </a:rPr>
              <a:t>Gas </a:t>
            </a:r>
            <a:r>
              <a:rPr lang="de-DE" sz="2400" dirty="0" err="1">
                <a:solidFill>
                  <a:schemeClr val="dk1"/>
                </a:solidFill>
              </a:rPr>
              <a:t>phase</a:t>
            </a:r>
            <a:endParaRPr lang="en-US" sz="2400" dirty="0">
              <a:solidFill>
                <a:schemeClr val="dk1"/>
              </a:solidFill>
            </a:endParaRPr>
          </a:p>
        </p:txBody>
      </p:sp>
    </p:spTree>
    <p:extLst>
      <p:ext uri="{BB962C8B-B14F-4D97-AF65-F5344CB8AC3E}">
        <p14:creationId xmlns:p14="http://schemas.microsoft.com/office/powerpoint/2010/main" val="42200905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Example: </a:t>
            </a:r>
            <a:r>
              <a:rPr lang="en-US" dirty="0" err="1"/>
              <a:t>Plasti</a:t>
            </a:r>
            <a:r>
              <a:rPr lang="en-US" dirty="0"/>
              <a:t> Blast and others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1811F0C-3053-4A57-BD19-02ACB0D777C9}"/>
              </a:ext>
            </a:extLst>
          </p:cNvPr>
          <p:cNvPicPr>
            <a:picLocks noChangeAspect="1"/>
          </p:cNvPicPr>
          <p:nvPr/>
        </p:nvPicPr>
        <p:blipFill>
          <a:blip r:embed="rId2"/>
          <a:stretch>
            <a:fillRect/>
          </a:stretch>
        </p:blipFill>
        <p:spPr>
          <a:xfrm>
            <a:off x="323144" y="3119570"/>
            <a:ext cx="4726643" cy="3544982"/>
          </a:xfrm>
          <a:prstGeom prst="rect">
            <a:avLst/>
          </a:prstGeom>
        </p:spPr>
      </p:pic>
      <p:pic>
        <p:nvPicPr>
          <p:cNvPr id="10" name="Grafik 9">
            <a:extLst>
              <a:ext uri="{FF2B5EF4-FFF2-40B4-BE49-F238E27FC236}">
                <a16:creationId xmlns:a16="http://schemas.microsoft.com/office/drawing/2014/main" id="{33BC09AC-8CFE-4820-8549-2C00B989BE8E}"/>
              </a:ext>
            </a:extLst>
          </p:cNvPr>
          <p:cNvPicPr>
            <a:picLocks noChangeAspect="1"/>
          </p:cNvPicPr>
          <p:nvPr/>
        </p:nvPicPr>
        <p:blipFill>
          <a:blip r:embed="rId3"/>
          <a:stretch>
            <a:fillRect/>
          </a:stretch>
        </p:blipFill>
        <p:spPr>
          <a:xfrm>
            <a:off x="9323447" y="2276490"/>
            <a:ext cx="2526712" cy="2512516"/>
          </a:xfrm>
          <a:prstGeom prst="rect">
            <a:avLst/>
          </a:prstGeom>
        </p:spPr>
      </p:pic>
      <p:pic>
        <p:nvPicPr>
          <p:cNvPr id="11" name="Grafik 10">
            <a:extLst>
              <a:ext uri="{FF2B5EF4-FFF2-40B4-BE49-F238E27FC236}">
                <a16:creationId xmlns:a16="http://schemas.microsoft.com/office/drawing/2014/main" id="{0131F96B-D1BF-455B-B4A9-02FA67BE2F58}"/>
              </a:ext>
            </a:extLst>
          </p:cNvPr>
          <p:cNvPicPr>
            <a:picLocks noChangeAspect="1"/>
          </p:cNvPicPr>
          <p:nvPr/>
        </p:nvPicPr>
        <p:blipFill>
          <a:blip r:embed="rId4"/>
          <a:stretch>
            <a:fillRect/>
          </a:stretch>
        </p:blipFill>
        <p:spPr>
          <a:xfrm>
            <a:off x="1970675" y="3829525"/>
            <a:ext cx="7621064" cy="2010056"/>
          </a:xfrm>
          <a:prstGeom prst="rect">
            <a:avLst/>
          </a:prstGeom>
        </p:spPr>
      </p:pic>
    </p:spTree>
    <p:extLst>
      <p:ext uri="{BB962C8B-B14F-4D97-AF65-F5344CB8AC3E}">
        <p14:creationId xmlns:p14="http://schemas.microsoft.com/office/powerpoint/2010/main" val="27857802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Thermal Gas Propulsion Systems solid powder on ground for storage:</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94EBC9BC-2A4E-483C-8E7B-14B234376517}"/>
              </a:ext>
            </a:extLst>
          </p:cNvPr>
          <p:cNvSpPr/>
          <p:nvPr/>
        </p:nvSpPr>
        <p:spPr>
          <a:xfrm>
            <a:off x="4246099" y="3740447"/>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C30CF6DE-73BE-4259-9837-654606719A98}"/>
              </a:ext>
            </a:extLst>
          </p:cNvPr>
          <p:cNvSpPr/>
          <p:nvPr/>
        </p:nvSpPr>
        <p:spPr>
          <a:xfrm rot="16200000">
            <a:off x="9141655" y="525975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1D9E85F3-3171-45A2-92A4-DBC66E0E7D08}"/>
              </a:ext>
            </a:extLst>
          </p:cNvPr>
          <p:cNvCxnSpPr>
            <a:cxnSpLocks/>
            <a:stCxn id="9" idx="4"/>
          </p:cNvCxnSpPr>
          <p:nvPr/>
        </p:nvCxnSpPr>
        <p:spPr>
          <a:xfrm rot="16200000" flipH="1">
            <a:off x="6608781" y="3375376"/>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03BDA988-8492-4BFB-8CA9-67DA88CB0D0C}"/>
              </a:ext>
            </a:extLst>
          </p:cNvPr>
          <p:cNvSpPr/>
          <p:nvPr/>
        </p:nvSpPr>
        <p:spPr>
          <a:xfrm>
            <a:off x="7896068" y="5516613"/>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263583C3-B324-4DAF-A304-87D86084A362}"/>
              </a:ext>
            </a:extLst>
          </p:cNvPr>
          <p:cNvSpPr txBox="1"/>
          <p:nvPr/>
        </p:nvSpPr>
        <p:spPr>
          <a:xfrm>
            <a:off x="5768457" y="4163761"/>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4" name="Textfeld 13">
            <a:extLst>
              <a:ext uri="{FF2B5EF4-FFF2-40B4-BE49-F238E27FC236}">
                <a16:creationId xmlns:a16="http://schemas.microsoft.com/office/drawing/2014/main" id="{B2842FB6-86BB-4973-9580-C984B1D628AF}"/>
              </a:ext>
            </a:extLst>
          </p:cNvPr>
          <p:cNvSpPr txBox="1"/>
          <p:nvPr/>
        </p:nvSpPr>
        <p:spPr>
          <a:xfrm>
            <a:off x="7756879" y="5068345"/>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B3E8DF48-81B4-423A-B5F8-DFB84C3C5103}"/>
              </a:ext>
            </a:extLst>
          </p:cNvPr>
          <p:cNvSpPr txBox="1"/>
          <p:nvPr/>
        </p:nvSpPr>
        <p:spPr>
          <a:xfrm>
            <a:off x="9276783" y="4737148"/>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6" name="Ellipse 15">
            <a:extLst>
              <a:ext uri="{FF2B5EF4-FFF2-40B4-BE49-F238E27FC236}">
                <a16:creationId xmlns:a16="http://schemas.microsoft.com/office/drawing/2014/main" id="{D51EEA6C-0383-4BB2-A08A-FEC4CB143757}"/>
              </a:ext>
            </a:extLst>
          </p:cNvPr>
          <p:cNvSpPr/>
          <p:nvPr/>
        </p:nvSpPr>
        <p:spPr>
          <a:xfrm>
            <a:off x="6060831" y="5530010"/>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sp>
        <p:nvSpPr>
          <p:cNvPr id="17" name="Textfeld 16">
            <a:extLst>
              <a:ext uri="{FF2B5EF4-FFF2-40B4-BE49-F238E27FC236}">
                <a16:creationId xmlns:a16="http://schemas.microsoft.com/office/drawing/2014/main" id="{FA5A820A-4D57-47F8-928C-31361E0DA765}"/>
              </a:ext>
            </a:extLst>
          </p:cNvPr>
          <p:cNvSpPr txBox="1"/>
          <p:nvPr/>
        </p:nvSpPr>
        <p:spPr>
          <a:xfrm>
            <a:off x="5602177" y="5051929"/>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18" name="Ellipse 17">
            <a:extLst>
              <a:ext uri="{FF2B5EF4-FFF2-40B4-BE49-F238E27FC236}">
                <a16:creationId xmlns:a16="http://schemas.microsoft.com/office/drawing/2014/main" id="{90F49C38-4185-4DBD-86A2-30511DE2918A}"/>
              </a:ext>
            </a:extLst>
          </p:cNvPr>
          <p:cNvSpPr/>
          <p:nvPr/>
        </p:nvSpPr>
        <p:spPr>
          <a:xfrm>
            <a:off x="2404618" y="4932045"/>
            <a:ext cx="598677" cy="605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Verbinder: gewinkelt 18">
            <a:extLst>
              <a:ext uri="{FF2B5EF4-FFF2-40B4-BE49-F238E27FC236}">
                <a16:creationId xmlns:a16="http://schemas.microsoft.com/office/drawing/2014/main" id="{D580687F-7C58-4553-9DE9-96ECEE3057E5}"/>
              </a:ext>
            </a:extLst>
          </p:cNvPr>
          <p:cNvCxnSpPr>
            <a:cxnSpLocks/>
            <a:stCxn id="18" idx="0"/>
            <a:endCxn id="9" idx="2"/>
          </p:cNvCxnSpPr>
          <p:nvPr/>
        </p:nvCxnSpPr>
        <p:spPr>
          <a:xfrm rot="5400000" flipH="1" flipV="1">
            <a:off x="3206303" y="3892249"/>
            <a:ext cx="537450" cy="154214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0" name="Gewitterblitz 19">
            <a:extLst>
              <a:ext uri="{FF2B5EF4-FFF2-40B4-BE49-F238E27FC236}">
                <a16:creationId xmlns:a16="http://schemas.microsoft.com/office/drawing/2014/main" id="{B9E90D5B-3DA1-4A6F-A111-E3FA4EBD595F}"/>
              </a:ext>
            </a:extLst>
          </p:cNvPr>
          <p:cNvSpPr/>
          <p:nvPr/>
        </p:nvSpPr>
        <p:spPr>
          <a:xfrm>
            <a:off x="1821697" y="4377213"/>
            <a:ext cx="575492" cy="658854"/>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a:extLst>
              <a:ext uri="{FF2B5EF4-FFF2-40B4-BE49-F238E27FC236}">
                <a16:creationId xmlns:a16="http://schemas.microsoft.com/office/drawing/2014/main" id="{DC651F6F-41C2-4F4E-952F-B29C82D58327}"/>
              </a:ext>
            </a:extLst>
          </p:cNvPr>
          <p:cNvSpPr txBox="1"/>
          <p:nvPr/>
        </p:nvSpPr>
        <p:spPr>
          <a:xfrm>
            <a:off x="1726208" y="5651314"/>
            <a:ext cx="1999265" cy="461665"/>
          </a:xfrm>
          <a:prstGeom prst="rect">
            <a:avLst/>
          </a:prstGeom>
          <a:noFill/>
        </p:spPr>
        <p:txBody>
          <a:bodyPr wrap="none" rtlCol="0">
            <a:spAutoFit/>
          </a:bodyPr>
          <a:lstStyle/>
          <a:p>
            <a:r>
              <a:rPr lang="de-DE" sz="2400" dirty="0">
                <a:solidFill>
                  <a:schemeClr val="dk1"/>
                </a:solidFill>
              </a:rPr>
              <a:t>Powder Tank</a:t>
            </a:r>
            <a:endParaRPr lang="en-US" sz="2400" dirty="0">
              <a:solidFill>
                <a:schemeClr val="dk1"/>
              </a:solidFill>
            </a:endParaRPr>
          </a:p>
        </p:txBody>
      </p:sp>
      <p:sp>
        <p:nvSpPr>
          <p:cNvPr id="22" name="Textfeld 21">
            <a:extLst>
              <a:ext uri="{FF2B5EF4-FFF2-40B4-BE49-F238E27FC236}">
                <a16:creationId xmlns:a16="http://schemas.microsoft.com/office/drawing/2014/main" id="{5248CA8B-FBA3-4AF8-B2A1-DABD4DFADBDF}"/>
              </a:ext>
            </a:extLst>
          </p:cNvPr>
          <p:cNvSpPr txBox="1"/>
          <p:nvPr/>
        </p:nvSpPr>
        <p:spPr>
          <a:xfrm>
            <a:off x="1387122" y="3805250"/>
            <a:ext cx="1040670" cy="461665"/>
          </a:xfrm>
          <a:prstGeom prst="rect">
            <a:avLst/>
          </a:prstGeom>
          <a:noFill/>
        </p:spPr>
        <p:txBody>
          <a:bodyPr wrap="none" rtlCol="0">
            <a:spAutoFit/>
          </a:bodyPr>
          <a:lstStyle/>
          <a:p>
            <a:r>
              <a:rPr lang="de-DE" sz="2400" dirty="0" err="1">
                <a:solidFill>
                  <a:schemeClr val="dk1"/>
                </a:solidFill>
              </a:rPr>
              <a:t>Ignitor</a:t>
            </a:r>
            <a:endParaRPr lang="en-US" sz="2400" dirty="0">
              <a:solidFill>
                <a:schemeClr val="dk1"/>
              </a:solidFill>
            </a:endParaRPr>
          </a:p>
        </p:txBody>
      </p:sp>
    </p:spTree>
    <p:extLst>
      <p:ext uri="{BB962C8B-B14F-4D97-AF65-F5344CB8AC3E}">
        <p14:creationId xmlns:p14="http://schemas.microsoft.com/office/powerpoint/2010/main" val="3068677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a:ea typeface="Cambria Math" panose="02040503050406030204" pitchFamily="18" charset="0"/>
              </a:rPr>
              <a:t>First one must differ between v and </a:t>
            </a:r>
            <a:r>
              <a:rPr lang="en-US" dirty="0" err="1">
                <a:ea typeface="Cambria Math" panose="02040503050406030204" pitchFamily="18" charset="0"/>
              </a:rPr>
              <a:t>Δv</a:t>
            </a:r>
            <a:endParaRPr lang="en-US" dirty="0">
              <a:ea typeface="Cambria Math" panose="02040503050406030204" pitchFamily="18" charset="0"/>
            </a:endParaRPr>
          </a:p>
          <a:p>
            <a:pPr>
              <a:tabLst>
                <a:tab pos="469265" algn="l"/>
                <a:tab pos="469900" algn="l"/>
              </a:tabLst>
            </a:pPr>
            <a:r>
              <a:rPr lang="en-US" dirty="0">
                <a:ea typeface="Cambria Math" panose="02040503050406030204" pitchFamily="18" charset="0"/>
              </a:rPr>
              <a:t>v is the current velocity of a Spacecraft on his trajectory</a:t>
            </a:r>
            <a:endParaRPr lang="en-US" dirty="0"/>
          </a:p>
          <a:p>
            <a:pPr>
              <a:tabLst>
                <a:tab pos="469265" algn="l"/>
                <a:tab pos="469900" algn="l"/>
              </a:tabLst>
            </a:pPr>
            <a:r>
              <a:rPr lang="en-US" dirty="0">
                <a:ea typeface="Cambria Math" panose="02040503050406030204" pitchFamily="18" charset="0"/>
              </a:rPr>
              <a:t>v could be constant on a circular orbit or changing permanently on an elliptical orbit (w/o any propulsion)</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impulse which must be given to a Spacecraft to change the trajectory (e.g. change from elliptical to circular orbit or vice-versa)</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855784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Characteristics of Thermal Gas Propulsion Systems:</a:t>
            </a:r>
          </a:p>
          <a:p>
            <a:pPr lvl="1"/>
            <a:r>
              <a:rPr lang="en-US" sz="2000" dirty="0"/>
              <a:t>High degree of reliability</a:t>
            </a:r>
          </a:p>
          <a:p>
            <a:pPr lvl="1"/>
            <a:r>
              <a:rPr lang="en-US" sz="2000" dirty="0"/>
              <a:t>Medium </a:t>
            </a:r>
            <a:r>
              <a:rPr lang="en-US" sz="2000" strike="sngStrike" dirty="0"/>
              <a:t>low</a:t>
            </a:r>
            <a:r>
              <a:rPr lang="en-US" sz="2000" dirty="0"/>
              <a:t> system complexity (</a:t>
            </a:r>
            <a:r>
              <a:rPr lang="en-US" sz="2000" strike="sngStrike" dirty="0"/>
              <a:t>no</a:t>
            </a:r>
            <a:r>
              <a:rPr lang="en-US" sz="2000" dirty="0"/>
              <a:t> combustion involved)</a:t>
            </a:r>
          </a:p>
          <a:p>
            <a:pPr lvl="1"/>
            <a:r>
              <a:rPr lang="en-US" sz="2000" dirty="0"/>
              <a:t>Low </a:t>
            </a:r>
            <a:r>
              <a:rPr lang="en-US" sz="2000" dirty="0" err="1"/>
              <a:t>Δv</a:t>
            </a:r>
            <a:endParaRPr lang="en-US" sz="2000" dirty="0"/>
          </a:p>
          <a:p>
            <a:pPr lvl="1"/>
            <a:r>
              <a:rPr lang="en-US" sz="2000" strike="sngStrike" dirty="0"/>
              <a:t>Extremely</a:t>
            </a:r>
            <a:r>
              <a:rPr lang="en-US" sz="2000" dirty="0"/>
              <a:t> safe operation</a:t>
            </a:r>
          </a:p>
          <a:p>
            <a:pPr lvl="1"/>
            <a:r>
              <a:rPr lang="en-US" sz="2000" dirty="0"/>
              <a:t>No contamination from exhaust (combustion) gases</a:t>
            </a:r>
          </a:p>
          <a:p>
            <a:pPr lvl="1"/>
            <a:r>
              <a:rPr lang="en-US" sz="2000" dirty="0"/>
              <a:t>Low thrust</a:t>
            </a:r>
          </a:p>
          <a:p>
            <a:pPr lvl="1"/>
            <a:r>
              <a:rPr lang="en-US" sz="2000" strike="sngStrike" dirty="0"/>
              <a:t>High pressure on ground</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6252501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Cryogenic Boil-off:</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9DB1F9AD-0BC3-4975-87AC-5EAD44811738}"/>
              </a:ext>
            </a:extLst>
          </p:cNvPr>
          <p:cNvSpPr/>
          <p:nvPr/>
        </p:nvSpPr>
        <p:spPr>
          <a:xfrm>
            <a:off x="3024553" y="4389120"/>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B7AEE286-441E-45CE-82FE-97387E44B6CB}"/>
              </a:ext>
            </a:extLst>
          </p:cNvPr>
          <p:cNvSpPr/>
          <p:nvPr/>
        </p:nvSpPr>
        <p:spPr>
          <a:xfrm rot="16200000">
            <a:off x="8257735" y="467047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9BCCF483-87E9-4BBE-A2EB-0F9A70DFB0C5}"/>
              </a:ext>
            </a:extLst>
          </p:cNvPr>
          <p:cNvCxnSpPr>
            <a:cxnSpLocks/>
            <a:stCxn id="9" idx="7"/>
            <a:endCxn id="10" idx="0"/>
          </p:cNvCxnSpPr>
          <p:nvPr/>
        </p:nvCxnSpPr>
        <p:spPr>
          <a:xfrm rot="16200000" flipH="1">
            <a:off x="5861077" y="2920929"/>
            <a:ext cx="652466" cy="3972038"/>
          </a:xfrm>
          <a:prstGeom prst="bentConnector4">
            <a:avLst>
              <a:gd name="adj1" fmla="val -35036"/>
              <a:gd name="adj2" fmla="val 53604"/>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F562C9E6-20B4-4640-8234-1F36697CF41E}"/>
              </a:ext>
            </a:extLst>
          </p:cNvPr>
          <p:cNvSpPr/>
          <p:nvPr/>
        </p:nvSpPr>
        <p:spPr>
          <a:xfrm>
            <a:off x="7012148" y="4927333"/>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3F0DAE90-9055-4CB6-AA7D-A8699055C163}"/>
              </a:ext>
            </a:extLst>
          </p:cNvPr>
          <p:cNvSpPr txBox="1"/>
          <p:nvPr/>
        </p:nvSpPr>
        <p:spPr>
          <a:xfrm>
            <a:off x="4562621" y="4757446"/>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4" name="Textfeld 13">
            <a:extLst>
              <a:ext uri="{FF2B5EF4-FFF2-40B4-BE49-F238E27FC236}">
                <a16:creationId xmlns:a16="http://schemas.microsoft.com/office/drawing/2014/main" id="{B682CABB-52BD-4DFC-9569-B335ADD6144E}"/>
              </a:ext>
            </a:extLst>
          </p:cNvPr>
          <p:cNvSpPr txBox="1"/>
          <p:nvPr/>
        </p:nvSpPr>
        <p:spPr>
          <a:xfrm>
            <a:off x="6872959" y="4479065"/>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C4CF765D-2630-4240-98E8-342C4D4BF358}"/>
              </a:ext>
            </a:extLst>
          </p:cNvPr>
          <p:cNvSpPr txBox="1"/>
          <p:nvPr/>
        </p:nvSpPr>
        <p:spPr>
          <a:xfrm>
            <a:off x="8392863" y="4147868"/>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6" name="Mond 15">
            <a:extLst>
              <a:ext uri="{FF2B5EF4-FFF2-40B4-BE49-F238E27FC236}">
                <a16:creationId xmlns:a16="http://schemas.microsoft.com/office/drawing/2014/main" id="{B27314E2-64A3-4C5C-85A3-12AB35165470}"/>
              </a:ext>
            </a:extLst>
          </p:cNvPr>
          <p:cNvSpPr/>
          <p:nvPr/>
        </p:nvSpPr>
        <p:spPr>
          <a:xfrm rot="16200000">
            <a:off x="3404147" y="4670246"/>
            <a:ext cx="628217" cy="1398005"/>
          </a:xfrm>
          <a:prstGeom prst="moon">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nd 16">
            <a:extLst>
              <a:ext uri="{FF2B5EF4-FFF2-40B4-BE49-F238E27FC236}">
                <a16:creationId xmlns:a16="http://schemas.microsoft.com/office/drawing/2014/main" id="{23B198BD-6657-49CC-905C-4906763D8C67}"/>
              </a:ext>
            </a:extLst>
          </p:cNvPr>
          <p:cNvSpPr/>
          <p:nvPr/>
        </p:nvSpPr>
        <p:spPr>
          <a:xfrm rot="16200000">
            <a:off x="3502769" y="4584782"/>
            <a:ext cx="408838" cy="1378634"/>
          </a:xfrm>
          <a:prstGeom prst="moon">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1971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Example: LH2 boil-off in cryogenic upper stages</a:t>
            </a:r>
          </a:p>
          <a:p>
            <a:pPr lvl="1"/>
            <a:r>
              <a:rPr lang="en-US" sz="2000" dirty="0"/>
              <a:t>Permanent LH2 boil-off is given as propellant temperature is @ 20 K</a:t>
            </a:r>
          </a:p>
          <a:p>
            <a:pPr lvl="1"/>
            <a:r>
              <a:rPr lang="en-US" sz="2000" dirty="0"/>
              <a:t>Tank pressure is important parameter to control liquid temperature</a:t>
            </a:r>
          </a:p>
          <a:p>
            <a:pPr lvl="1"/>
            <a:r>
              <a:rPr lang="en-US" sz="2000" dirty="0"/>
              <a:t>Also de-pressurization is performed to cool-down the propellant</a:t>
            </a:r>
          </a:p>
          <a:p>
            <a:pPr lvl="1"/>
            <a:r>
              <a:rPr lang="en-US" sz="2000" dirty="0"/>
              <a:t>Available gas pressure can be used for propellant settling, as attitude control system…but might also be just vented (not providing any impulse to the upper stage)</a:t>
            </a:r>
          </a:p>
          <a:p>
            <a:pPr lvl="1"/>
            <a:r>
              <a:rPr lang="en-US" sz="2000" dirty="0"/>
              <a:t>No pressure regulator is needed as tank pressure is already very low</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861234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Example: A5ME / A6 launch vehicles and TEC Nyx Moon capsule</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524D9ACE-A511-49A7-9E96-FB75E9CE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091" y="4601446"/>
            <a:ext cx="6872829" cy="208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EE03EF33-2DF6-4197-A18C-4BCD1768B240}"/>
              </a:ext>
            </a:extLst>
          </p:cNvPr>
          <p:cNvPicPr>
            <a:picLocks noChangeAspect="1"/>
          </p:cNvPicPr>
          <p:nvPr/>
        </p:nvPicPr>
        <p:blipFill>
          <a:blip r:embed="rId3"/>
          <a:stretch>
            <a:fillRect/>
          </a:stretch>
        </p:blipFill>
        <p:spPr>
          <a:xfrm>
            <a:off x="0" y="3111589"/>
            <a:ext cx="8154538" cy="2295845"/>
          </a:xfrm>
          <a:prstGeom prst="rect">
            <a:avLst/>
          </a:prstGeom>
        </p:spPr>
      </p:pic>
    </p:spTree>
    <p:extLst>
      <p:ext uri="{BB962C8B-B14F-4D97-AF65-F5344CB8AC3E}">
        <p14:creationId xmlns:p14="http://schemas.microsoft.com/office/powerpoint/2010/main" val="35422734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Storable Propellant Boil-off @ ambient temperatures considering high vapor pressures: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9DB1F9AD-0BC3-4975-87AC-5EAD44811738}"/>
              </a:ext>
            </a:extLst>
          </p:cNvPr>
          <p:cNvSpPr/>
          <p:nvPr/>
        </p:nvSpPr>
        <p:spPr>
          <a:xfrm>
            <a:off x="3024553" y="4185920"/>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B7AEE286-441E-45CE-82FE-97387E44B6CB}"/>
              </a:ext>
            </a:extLst>
          </p:cNvPr>
          <p:cNvSpPr/>
          <p:nvPr/>
        </p:nvSpPr>
        <p:spPr>
          <a:xfrm rot="16200000">
            <a:off x="8257735" y="446727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9BCCF483-87E9-4BBE-A2EB-0F9A70DFB0C5}"/>
              </a:ext>
            </a:extLst>
          </p:cNvPr>
          <p:cNvCxnSpPr>
            <a:cxnSpLocks/>
            <a:stCxn id="9" idx="7"/>
            <a:endCxn id="10" idx="0"/>
          </p:cNvCxnSpPr>
          <p:nvPr/>
        </p:nvCxnSpPr>
        <p:spPr>
          <a:xfrm rot="16200000" flipH="1">
            <a:off x="5861077" y="2717729"/>
            <a:ext cx="652466" cy="3972038"/>
          </a:xfrm>
          <a:prstGeom prst="bentConnector4">
            <a:avLst>
              <a:gd name="adj1" fmla="val -35036"/>
              <a:gd name="adj2" fmla="val 53604"/>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F562C9E6-20B4-4640-8234-1F36697CF41E}"/>
              </a:ext>
            </a:extLst>
          </p:cNvPr>
          <p:cNvSpPr/>
          <p:nvPr/>
        </p:nvSpPr>
        <p:spPr>
          <a:xfrm>
            <a:off x="7012148" y="4724133"/>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3F0DAE90-9055-4CB6-AA7D-A8699055C163}"/>
              </a:ext>
            </a:extLst>
          </p:cNvPr>
          <p:cNvSpPr txBox="1"/>
          <p:nvPr/>
        </p:nvSpPr>
        <p:spPr>
          <a:xfrm>
            <a:off x="4562621" y="4554246"/>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4" name="Textfeld 13">
            <a:extLst>
              <a:ext uri="{FF2B5EF4-FFF2-40B4-BE49-F238E27FC236}">
                <a16:creationId xmlns:a16="http://schemas.microsoft.com/office/drawing/2014/main" id="{B682CABB-52BD-4DFC-9569-B335ADD6144E}"/>
              </a:ext>
            </a:extLst>
          </p:cNvPr>
          <p:cNvSpPr txBox="1"/>
          <p:nvPr/>
        </p:nvSpPr>
        <p:spPr>
          <a:xfrm>
            <a:off x="6872959" y="4275865"/>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C4CF765D-2630-4240-98E8-342C4D4BF358}"/>
              </a:ext>
            </a:extLst>
          </p:cNvPr>
          <p:cNvSpPr txBox="1"/>
          <p:nvPr/>
        </p:nvSpPr>
        <p:spPr>
          <a:xfrm>
            <a:off x="8392863" y="3944668"/>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6" name="Mond 15">
            <a:extLst>
              <a:ext uri="{FF2B5EF4-FFF2-40B4-BE49-F238E27FC236}">
                <a16:creationId xmlns:a16="http://schemas.microsoft.com/office/drawing/2014/main" id="{B27314E2-64A3-4C5C-85A3-12AB35165470}"/>
              </a:ext>
            </a:extLst>
          </p:cNvPr>
          <p:cNvSpPr/>
          <p:nvPr/>
        </p:nvSpPr>
        <p:spPr>
          <a:xfrm rot="16200000">
            <a:off x="3404147" y="4467046"/>
            <a:ext cx="628217" cy="1398005"/>
          </a:xfrm>
          <a:prstGeom prst="moon">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nd 16">
            <a:extLst>
              <a:ext uri="{FF2B5EF4-FFF2-40B4-BE49-F238E27FC236}">
                <a16:creationId xmlns:a16="http://schemas.microsoft.com/office/drawing/2014/main" id="{23B198BD-6657-49CC-905C-4906763D8C67}"/>
              </a:ext>
            </a:extLst>
          </p:cNvPr>
          <p:cNvSpPr/>
          <p:nvPr/>
        </p:nvSpPr>
        <p:spPr>
          <a:xfrm rot="16200000">
            <a:off x="3502769" y="4381582"/>
            <a:ext cx="408838" cy="1378634"/>
          </a:xfrm>
          <a:prstGeom prst="moon">
            <a:avLst/>
          </a:prstGeom>
          <a:solidFill>
            <a:schemeClr val="accent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ewitterblitz 17">
            <a:extLst>
              <a:ext uri="{FF2B5EF4-FFF2-40B4-BE49-F238E27FC236}">
                <a16:creationId xmlns:a16="http://schemas.microsoft.com/office/drawing/2014/main" id="{B96B2A0E-CFF9-4CEC-81B5-F96F67A9CD8F}"/>
              </a:ext>
            </a:extLst>
          </p:cNvPr>
          <p:cNvSpPr/>
          <p:nvPr/>
        </p:nvSpPr>
        <p:spPr>
          <a:xfrm rot="16480711">
            <a:off x="2491845" y="5193281"/>
            <a:ext cx="575492" cy="658854"/>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CBB1B7A8-67C0-476C-A7C8-7F75F7CB253A}"/>
              </a:ext>
            </a:extLst>
          </p:cNvPr>
          <p:cNvSpPr txBox="1"/>
          <p:nvPr/>
        </p:nvSpPr>
        <p:spPr>
          <a:xfrm>
            <a:off x="1289217" y="5480157"/>
            <a:ext cx="1109599" cy="461665"/>
          </a:xfrm>
          <a:prstGeom prst="rect">
            <a:avLst/>
          </a:prstGeom>
          <a:noFill/>
        </p:spPr>
        <p:txBody>
          <a:bodyPr wrap="none" rtlCol="0">
            <a:spAutoFit/>
          </a:bodyPr>
          <a:lstStyle/>
          <a:p>
            <a:r>
              <a:rPr lang="de-DE" sz="2400" dirty="0" err="1">
                <a:solidFill>
                  <a:schemeClr val="dk1"/>
                </a:solidFill>
              </a:rPr>
              <a:t>Heater</a:t>
            </a:r>
            <a:endParaRPr lang="en-US" sz="2400" dirty="0">
              <a:solidFill>
                <a:schemeClr val="dk1"/>
              </a:solidFill>
            </a:endParaRPr>
          </a:p>
        </p:txBody>
      </p:sp>
    </p:spTree>
    <p:extLst>
      <p:ext uri="{BB962C8B-B14F-4D97-AF65-F5344CB8AC3E}">
        <p14:creationId xmlns:p14="http://schemas.microsoft.com/office/powerpoint/2010/main" val="42461967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Example: N2O boil-off in</a:t>
            </a:r>
          </a:p>
          <a:p>
            <a:pPr lvl="1"/>
            <a:r>
              <a:rPr lang="en-US" sz="2000" dirty="0"/>
              <a:t>Forced N2O boil-off due to high vapor pressure and correlation between liquid temperature and gas pressure</a:t>
            </a:r>
          </a:p>
          <a:p>
            <a:pPr lvl="1"/>
            <a:r>
              <a:rPr lang="en-US" sz="2000" dirty="0"/>
              <a:t>is important parameter to control liquid temperature</a:t>
            </a:r>
          </a:p>
          <a:p>
            <a:pPr lvl="1"/>
            <a:r>
              <a:rPr lang="en-US" sz="2000" dirty="0"/>
              <a:t>But also other way  round liquid temperature is important parameter to control tank pressure </a:t>
            </a:r>
          </a:p>
          <a:p>
            <a:pPr lvl="1"/>
            <a:r>
              <a:rPr lang="en-US" sz="2000" dirty="0"/>
              <a:t>Available gas pressure can be used for propellant settling, as attitude control system…but might also be just vented (not providing any impulse to the upper stage)</a:t>
            </a:r>
          </a:p>
          <a:p>
            <a:pPr lvl="1"/>
            <a:r>
              <a:rPr lang="en-US" sz="2000" dirty="0"/>
              <a:t>Pressure regulator might be needed in order to get constant thrust (but could also controlled by effective temperature control of liquid N2O)</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553593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Block diagram for Thermal Liquefied Gas Propulsion Systems: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51650575-4C54-4AB1-AE12-E048DD7AFCE4}"/>
              </a:ext>
            </a:extLst>
          </p:cNvPr>
          <p:cNvSpPr/>
          <p:nvPr/>
        </p:nvSpPr>
        <p:spPr>
          <a:xfrm>
            <a:off x="2324726" y="3350640"/>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a:t>
            </a:r>
            <a:br>
              <a:rPr lang="en-US" sz="1400" dirty="0">
                <a:solidFill>
                  <a:prstClr val="white"/>
                </a:solidFill>
              </a:rPr>
            </a:br>
            <a:r>
              <a:rPr lang="en-US" sz="1400" dirty="0">
                <a:solidFill>
                  <a:prstClr val="white"/>
                </a:solidFill>
              </a:rPr>
              <a:t>(</a:t>
            </a:r>
            <a:r>
              <a:rPr lang="en-US" dirty="0">
                <a:solidFill>
                  <a:prstClr val="white"/>
                </a:solidFill>
              </a:rPr>
              <a:t>L</a:t>
            </a:r>
            <a:r>
              <a:rPr lang="en-US" sz="1400" dirty="0">
                <a:solidFill>
                  <a:prstClr val="white"/>
                </a:solidFill>
              </a:rPr>
              <a:t>iquefied Gas)</a:t>
            </a:r>
            <a:endParaRPr lang="en-US" dirty="0"/>
          </a:p>
        </p:txBody>
      </p:sp>
      <p:sp>
        <p:nvSpPr>
          <p:cNvPr id="10" name="Rechteck 9">
            <a:extLst>
              <a:ext uri="{FF2B5EF4-FFF2-40B4-BE49-F238E27FC236}">
                <a16:creationId xmlns:a16="http://schemas.microsoft.com/office/drawing/2014/main" id="{F85C0870-5C60-4A9C-AED4-6AB497D594BA}"/>
              </a:ext>
            </a:extLst>
          </p:cNvPr>
          <p:cNvSpPr/>
          <p:nvPr/>
        </p:nvSpPr>
        <p:spPr>
          <a:xfrm>
            <a:off x="2324726" y="4381158"/>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 Storage</a:t>
            </a:r>
            <a:br>
              <a:rPr lang="en-US" sz="1400" dirty="0">
                <a:solidFill>
                  <a:prstClr val="white"/>
                </a:solidFill>
              </a:rPr>
            </a:br>
            <a:r>
              <a:rPr lang="en-US" sz="1400" dirty="0">
                <a:solidFill>
                  <a:prstClr val="white"/>
                </a:solidFill>
              </a:rPr>
              <a:t>(Liquid Tank)</a:t>
            </a:r>
            <a:endParaRPr lang="en-US" dirty="0"/>
          </a:p>
        </p:txBody>
      </p:sp>
      <p:sp>
        <p:nvSpPr>
          <p:cNvPr id="11" name="Rechteck 10">
            <a:extLst>
              <a:ext uri="{FF2B5EF4-FFF2-40B4-BE49-F238E27FC236}">
                <a16:creationId xmlns:a16="http://schemas.microsoft.com/office/drawing/2014/main" id="{4D41F319-EC4D-44FF-82A0-0BA897C14BF8}"/>
              </a:ext>
            </a:extLst>
          </p:cNvPr>
          <p:cNvSpPr/>
          <p:nvPr/>
        </p:nvSpPr>
        <p:spPr>
          <a:xfrm>
            <a:off x="2324726" y="5411676"/>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Energy Source</a:t>
            </a:r>
          </a:p>
          <a:p>
            <a:pPr algn="ctr"/>
            <a:r>
              <a:rPr lang="en-US" dirty="0">
                <a:solidFill>
                  <a:prstClr val="white"/>
                </a:solidFill>
              </a:rPr>
              <a:t>(Heat Exchanger)</a:t>
            </a:r>
            <a:endParaRPr lang="en-US" dirty="0"/>
          </a:p>
        </p:txBody>
      </p:sp>
      <p:sp>
        <p:nvSpPr>
          <p:cNvPr id="12" name="Rechteck 11">
            <a:extLst>
              <a:ext uri="{FF2B5EF4-FFF2-40B4-BE49-F238E27FC236}">
                <a16:creationId xmlns:a16="http://schemas.microsoft.com/office/drawing/2014/main" id="{CAFDF5D2-93B4-4FA5-A44A-0484B88CCA84}"/>
              </a:ext>
            </a:extLst>
          </p:cNvPr>
          <p:cNvSpPr/>
          <p:nvPr/>
        </p:nvSpPr>
        <p:spPr>
          <a:xfrm>
            <a:off x="4446603" y="4381158"/>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Propellant Feed System</a:t>
            </a:r>
            <a:endParaRPr lang="en-US" dirty="0"/>
          </a:p>
        </p:txBody>
      </p:sp>
      <p:sp>
        <p:nvSpPr>
          <p:cNvPr id="13" name="Rechteck 12">
            <a:extLst>
              <a:ext uri="{FF2B5EF4-FFF2-40B4-BE49-F238E27FC236}">
                <a16:creationId xmlns:a16="http://schemas.microsoft.com/office/drawing/2014/main" id="{55769078-320C-4E77-826F-8D0FB95BF5D7}"/>
              </a:ext>
            </a:extLst>
          </p:cNvPr>
          <p:cNvSpPr/>
          <p:nvPr/>
        </p:nvSpPr>
        <p:spPr>
          <a:xfrm>
            <a:off x="4446603" y="541167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Conversion</a:t>
            </a:r>
          </a:p>
          <a:p>
            <a:pPr algn="ctr"/>
            <a:r>
              <a:rPr lang="en-US" dirty="0">
                <a:solidFill>
                  <a:prstClr val="white"/>
                </a:solidFill>
              </a:rPr>
              <a:t>(Vaporization)</a:t>
            </a:r>
            <a:endParaRPr lang="en-US" dirty="0"/>
          </a:p>
        </p:txBody>
      </p:sp>
      <p:sp>
        <p:nvSpPr>
          <p:cNvPr id="14" name="Rechteck 13">
            <a:extLst>
              <a:ext uri="{FF2B5EF4-FFF2-40B4-BE49-F238E27FC236}">
                <a16:creationId xmlns:a16="http://schemas.microsoft.com/office/drawing/2014/main" id="{B6BEB092-24C4-4E1A-A6EF-2DFAF4CF846A}"/>
              </a:ext>
            </a:extLst>
          </p:cNvPr>
          <p:cNvSpPr/>
          <p:nvPr/>
        </p:nvSpPr>
        <p:spPr>
          <a:xfrm>
            <a:off x="6796048" y="4855295"/>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Accelerator</a:t>
            </a:r>
            <a:br>
              <a:rPr lang="en-US" sz="1400" dirty="0">
                <a:solidFill>
                  <a:prstClr val="white"/>
                </a:solidFill>
              </a:rPr>
            </a:br>
            <a:r>
              <a:rPr lang="en-US" sz="1400" dirty="0">
                <a:solidFill>
                  <a:prstClr val="white"/>
                </a:solidFill>
              </a:rPr>
              <a:t>(Nozzle Extension)</a:t>
            </a:r>
            <a:endParaRPr lang="en-US" dirty="0"/>
          </a:p>
        </p:txBody>
      </p:sp>
      <p:cxnSp>
        <p:nvCxnSpPr>
          <p:cNvPr id="15" name="Gerade Verbindung mit Pfeil 14">
            <a:extLst>
              <a:ext uri="{FF2B5EF4-FFF2-40B4-BE49-F238E27FC236}">
                <a16:creationId xmlns:a16="http://schemas.microsoft.com/office/drawing/2014/main" id="{A7796B4C-2768-4243-9E03-F1FA3742DA2C}"/>
              </a:ext>
            </a:extLst>
          </p:cNvPr>
          <p:cNvCxnSpPr>
            <a:stCxn id="9" idx="2"/>
            <a:endCxn id="10" idx="0"/>
          </p:cNvCxnSpPr>
          <p:nvPr/>
        </p:nvCxnSpPr>
        <p:spPr>
          <a:xfrm>
            <a:off x="3092533" y="3975891"/>
            <a:ext cx="0" cy="405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351D759B-BC18-444F-942E-59CC5AB482D6}"/>
              </a:ext>
            </a:extLst>
          </p:cNvPr>
          <p:cNvCxnSpPr>
            <a:stCxn id="10" idx="3"/>
          </p:cNvCxnSpPr>
          <p:nvPr/>
        </p:nvCxnSpPr>
        <p:spPr>
          <a:xfrm flipV="1">
            <a:off x="3860340" y="4693783"/>
            <a:ext cx="5862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BD676206-2FE4-449C-8C61-85ADED545B62}"/>
              </a:ext>
            </a:extLst>
          </p:cNvPr>
          <p:cNvCxnSpPr>
            <a:endCxn id="13" idx="1"/>
          </p:cNvCxnSpPr>
          <p:nvPr/>
        </p:nvCxnSpPr>
        <p:spPr>
          <a:xfrm>
            <a:off x="3860340" y="5724300"/>
            <a:ext cx="5862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CC200464-9ED6-4CEF-AFE7-7E435CD11E2E}"/>
              </a:ext>
            </a:extLst>
          </p:cNvPr>
          <p:cNvCxnSpPr>
            <a:stCxn id="12" idx="3"/>
          </p:cNvCxnSpPr>
          <p:nvPr/>
        </p:nvCxnSpPr>
        <p:spPr>
          <a:xfrm>
            <a:off x="5982217" y="4693784"/>
            <a:ext cx="813831" cy="46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EB1F12D4-AB37-4DD9-A9ED-19B75DD98611}"/>
              </a:ext>
            </a:extLst>
          </p:cNvPr>
          <p:cNvCxnSpPr>
            <a:cxnSpLocks/>
          </p:cNvCxnSpPr>
          <p:nvPr/>
        </p:nvCxnSpPr>
        <p:spPr>
          <a:xfrm flipV="1">
            <a:off x="5982217" y="5178643"/>
            <a:ext cx="812449" cy="545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B01640C0-3E5E-4579-9860-17E0595E3D99}"/>
              </a:ext>
            </a:extLst>
          </p:cNvPr>
          <p:cNvSpPr/>
          <p:nvPr/>
        </p:nvSpPr>
        <p:spPr>
          <a:xfrm>
            <a:off x="8906740" y="4866017"/>
            <a:ext cx="1535614" cy="62525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Mass (Gas) Ejection</a:t>
            </a:r>
            <a:endParaRPr lang="en-US" dirty="0"/>
          </a:p>
        </p:txBody>
      </p:sp>
      <p:cxnSp>
        <p:nvCxnSpPr>
          <p:cNvPr id="21" name="Gerade Verbindung mit Pfeil 20">
            <a:extLst>
              <a:ext uri="{FF2B5EF4-FFF2-40B4-BE49-F238E27FC236}">
                <a16:creationId xmlns:a16="http://schemas.microsoft.com/office/drawing/2014/main" id="{90397EBE-0141-42B6-B28C-BC917380C524}"/>
              </a:ext>
            </a:extLst>
          </p:cNvPr>
          <p:cNvCxnSpPr>
            <a:cxnSpLocks/>
            <a:stCxn id="14" idx="3"/>
            <a:endCxn id="20" idx="1"/>
          </p:cNvCxnSpPr>
          <p:nvPr/>
        </p:nvCxnSpPr>
        <p:spPr>
          <a:xfrm>
            <a:off x="8331662" y="5167921"/>
            <a:ext cx="575078" cy="10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3362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Thermal Liquefied Gas Propulsion Systems (as a cold gas reaction control system):</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abgerundete Ecken 8">
            <a:extLst>
              <a:ext uri="{FF2B5EF4-FFF2-40B4-BE49-F238E27FC236}">
                <a16:creationId xmlns:a16="http://schemas.microsoft.com/office/drawing/2014/main" id="{2B7778E9-24A6-458F-BE5A-DF3755C09F94}"/>
              </a:ext>
            </a:extLst>
          </p:cNvPr>
          <p:cNvSpPr/>
          <p:nvPr/>
        </p:nvSpPr>
        <p:spPr>
          <a:xfrm>
            <a:off x="943427" y="3464677"/>
            <a:ext cx="3869956" cy="14583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LOx</a:t>
            </a:r>
            <a:endParaRPr lang="en-US" dirty="0">
              <a:solidFill>
                <a:schemeClr val="tx1"/>
              </a:solidFill>
            </a:endParaRPr>
          </a:p>
        </p:txBody>
      </p:sp>
      <p:sp>
        <p:nvSpPr>
          <p:cNvPr id="10" name="Ellipse 9">
            <a:extLst>
              <a:ext uri="{FF2B5EF4-FFF2-40B4-BE49-F238E27FC236}">
                <a16:creationId xmlns:a16="http://schemas.microsoft.com/office/drawing/2014/main" id="{E7237FFF-1F37-4325-9716-D24ED7CFF3E2}"/>
              </a:ext>
            </a:extLst>
          </p:cNvPr>
          <p:cNvSpPr/>
          <p:nvPr/>
        </p:nvSpPr>
        <p:spPr>
          <a:xfrm>
            <a:off x="3362179" y="3537247"/>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LHe</a:t>
            </a:r>
            <a:endParaRPr lang="en-US" dirty="0"/>
          </a:p>
        </p:txBody>
      </p:sp>
      <p:sp>
        <p:nvSpPr>
          <p:cNvPr id="11" name="Gleichschenkliges Dreieck 10">
            <a:extLst>
              <a:ext uri="{FF2B5EF4-FFF2-40B4-BE49-F238E27FC236}">
                <a16:creationId xmlns:a16="http://schemas.microsoft.com/office/drawing/2014/main" id="{AE99365F-8BFF-430A-BE1B-BA5769C49EB6}"/>
              </a:ext>
            </a:extLst>
          </p:cNvPr>
          <p:cNvSpPr/>
          <p:nvPr/>
        </p:nvSpPr>
        <p:spPr>
          <a:xfrm rot="16200000">
            <a:off x="8257735" y="505655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Verbinder: gewinkelt 11">
            <a:extLst>
              <a:ext uri="{FF2B5EF4-FFF2-40B4-BE49-F238E27FC236}">
                <a16:creationId xmlns:a16="http://schemas.microsoft.com/office/drawing/2014/main" id="{2BE5F16C-00CF-4CAE-ACE8-BCC98957E427}"/>
              </a:ext>
            </a:extLst>
          </p:cNvPr>
          <p:cNvCxnSpPr>
            <a:cxnSpLocks/>
            <a:stCxn id="10" idx="4"/>
          </p:cNvCxnSpPr>
          <p:nvPr/>
        </p:nvCxnSpPr>
        <p:spPr>
          <a:xfrm rot="16200000" flipH="1">
            <a:off x="5724861" y="3172176"/>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 name="Multiplikationszeichen 12">
            <a:extLst>
              <a:ext uri="{FF2B5EF4-FFF2-40B4-BE49-F238E27FC236}">
                <a16:creationId xmlns:a16="http://schemas.microsoft.com/office/drawing/2014/main" id="{FAAAB60B-491B-4123-A887-9ED2E04F351B}"/>
              </a:ext>
            </a:extLst>
          </p:cNvPr>
          <p:cNvSpPr/>
          <p:nvPr/>
        </p:nvSpPr>
        <p:spPr>
          <a:xfrm>
            <a:off x="5343010" y="5313413"/>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feld 13">
            <a:extLst>
              <a:ext uri="{FF2B5EF4-FFF2-40B4-BE49-F238E27FC236}">
                <a16:creationId xmlns:a16="http://schemas.microsoft.com/office/drawing/2014/main" id="{35B1C33C-E967-4E44-BB07-C01882AC9C22}"/>
              </a:ext>
            </a:extLst>
          </p:cNvPr>
          <p:cNvSpPr txBox="1"/>
          <p:nvPr/>
        </p:nvSpPr>
        <p:spPr>
          <a:xfrm>
            <a:off x="4884537" y="3960561"/>
            <a:ext cx="6865982" cy="461665"/>
          </a:xfrm>
          <a:prstGeom prst="rect">
            <a:avLst/>
          </a:prstGeom>
          <a:noFill/>
        </p:spPr>
        <p:txBody>
          <a:bodyPr wrap="none" rtlCol="0">
            <a:spAutoFit/>
          </a:bodyPr>
          <a:lstStyle/>
          <a:p>
            <a:r>
              <a:rPr lang="de-DE" sz="2400" dirty="0">
                <a:solidFill>
                  <a:schemeClr val="dk1"/>
                </a:solidFill>
              </a:rPr>
              <a:t>Tank </a:t>
            </a:r>
            <a:r>
              <a:rPr lang="de-DE" sz="2400" dirty="0" err="1">
                <a:solidFill>
                  <a:schemeClr val="dk1"/>
                </a:solidFill>
              </a:rPr>
              <a:t>with</a:t>
            </a:r>
            <a:r>
              <a:rPr lang="de-DE" sz="2400" dirty="0">
                <a:solidFill>
                  <a:schemeClr val="dk1"/>
                </a:solidFill>
              </a:rPr>
              <a:t> </a:t>
            </a:r>
            <a:r>
              <a:rPr lang="de-DE" sz="2400" dirty="0" err="1">
                <a:solidFill>
                  <a:schemeClr val="dk1"/>
                </a:solidFill>
              </a:rPr>
              <a:t>liquefied</a:t>
            </a:r>
            <a:r>
              <a:rPr lang="de-DE" sz="2400" dirty="0">
                <a:solidFill>
                  <a:schemeClr val="dk1"/>
                </a:solidFill>
              </a:rPr>
              <a:t> gas @ </a:t>
            </a:r>
            <a:r>
              <a:rPr lang="de-DE" sz="2400" dirty="0" err="1">
                <a:solidFill>
                  <a:schemeClr val="dk1"/>
                </a:solidFill>
              </a:rPr>
              <a:t>cryogenic</a:t>
            </a:r>
            <a:r>
              <a:rPr lang="de-DE" sz="2400" dirty="0">
                <a:solidFill>
                  <a:schemeClr val="dk1"/>
                </a:solidFill>
              </a:rPr>
              <a:t> </a:t>
            </a:r>
            <a:r>
              <a:rPr lang="de-DE" sz="2400" dirty="0" err="1">
                <a:solidFill>
                  <a:schemeClr val="dk1"/>
                </a:solidFill>
              </a:rPr>
              <a:t>temperature</a:t>
            </a:r>
            <a:endParaRPr lang="en-US" sz="2400" dirty="0">
              <a:solidFill>
                <a:schemeClr val="dk1"/>
              </a:solidFill>
            </a:endParaRPr>
          </a:p>
        </p:txBody>
      </p:sp>
      <p:sp>
        <p:nvSpPr>
          <p:cNvPr id="15" name="Textfeld 14">
            <a:extLst>
              <a:ext uri="{FF2B5EF4-FFF2-40B4-BE49-F238E27FC236}">
                <a16:creationId xmlns:a16="http://schemas.microsoft.com/office/drawing/2014/main" id="{62473996-F910-4CCA-8464-9D855F0EE73A}"/>
              </a:ext>
            </a:extLst>
          </p:cNvPr>
          <p:cNvSpPr txBox="1"/>
          <p:nvPr/>
        </p:nvSpPr>
        <p:spPr>
          <a:xfrm>
            <a:off x="5203821" y="4865145"/>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6" name="Textfeld 15">
            <a:extLst>
              <a:ext uri="{FF2B5EF4-FFF2-40B4-BE49-F238E27FC236}">
                <a16:creationId xmlns:a16="http://schemas.microsoft.com/office/drawing/2014/main" id="{C0B27FEF-FF0B-40FF-9543-9BF79B7C7EE1}"/>
              </a:ext>
            </a:extLst>
          </p:cNvPr>
          <p:cNvSpPr txBox="1"/>
          <p:nvPr/>
        </p:nvSpPr>
        <p:spPr>
          <a:xfrm>
            <a:off x="8392863" y="4533948"/>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7" name="Ellipse 16">
            <a:extLst>
              <a:ext uri="{FF2B5EF4-FFF2-40B4-BE49-F238E27FC236}">
                <a16:creationId xmlns:a16="http://schemas.microsoft.com/office/drawing/2014/main" id="{24D59C3B-9531-48F6-934E-04230FB44235}"/>
              </a:ext>
            </a:extLst>
          </p:cNvPr>
          <p:cNvSpPr/>
          <p:nvPr/>
        </p:nvSpPr>
        <p:spPr>
          <a:xfrm>
            <a:off x="6976686" y="5326810"/>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a:t>
            </a:r>
          </a:p>
        </p:txBody>
      </p:sp>
      <p:sp>
        <p:nvSpPr>
          <p:cNvPr id="18" name="Textfeld 17">
            <a:extLst>
              <a:ext uri="{FF2B5EF4-FFF2-40B4-BE49-F238E27FC236}">
                <a16:creationId xmlns:a16="http://schemas.microsoft.com/office/drawing/2014/main" id="{E48725D1-21D7-492A-97E4-F91E92835E4A}"/>
              </a:ext>
            </a:extLst>
          </p:cNvPr>
          <p:cNvSpPr txBox="1"/>
          <p:nvPr/>
        </p:nvSpPr>
        <p:spPr>
          <a:xfrm>
            <a:off x="6769632" y="4847134"/>
            <a:ext cx="989373" cy="461665"/>
          </a:xfrm>
          <a:prstGeom prst="rect">
            <a:avLst/>
          </a:prstGeom>
          <a:noFill/>
        </p:spPr>
        <p:txBody>
          <a:bodyPr wrap="none" rtlCol="0">
            <a:spAutoFit/>
          </a:bodyPr>
          <a:lstStyle/>
          <a:p>
            <a:r>
              <a:rPr lang="en-US" sz="2400" dirty="0">
                <a:solidFill>
                  <a:schemeClr val="dk1"/>
                </a:solidFill>
              </a:rPr>
              <a:t>Pump</a:t>
            </a:r>
          </a:p>
        </p:txBody>
      </p:sp>
      <p:sp>
        <p:nvSpPr>
          <p:cNvPr id="19" name="Textfeld 18">
            <a:extLst>
              <a:ext uri="{FF2B5EF4-FFF2-40B4-BE49-F238E27FC236}">
                <a16:creationId xmlns:a16="http://schemas.microsoft.com/office/drawing/2014/main" id="{EDC48A12-38D1-4023-BAE3-D2A1738003BF}"/>
              </a:ext>
            </a:extLst>
          </p:cNvPr>
          <p:cNvSpPr txBox="1"/>
          <p:nvPr/>
        </p:nvSpPr>
        <p:spPr>
          <a:xfrm>
            <a:off x="479398" y="5146327"/>
            <a:ext cx="2991525" cy="830997"/>
          </a:xfrm>
          <a:prstGeom prst="rect">
            <a:avLst/>
          </a:prstGeom>
          <a:noFill/>
        </p:spPr>
        <p:txBody>
          <a:bodyPr wrap="none" rtlCol="0">
            <a:spAutoFit/>
          </a:bodyPr>
          <a:lstStyle/>
          <a:p>
            <a:pPr algn="ctr"/>
            <a:r>
              <a:rPr lang="de-DE" sz="2400" dirty="0">
                <a:solidFill>
                  <a:schemeClr val="dk1"/>
                </a:solidFill>
              </a:rPr>
              <a:t>Tank </a:t>
            </a:r>
            <a:r>
              <a:rPr lang="de-DE" sz="2400" dirty="0" err="1">
                <a:solidFill>
                  <a:schemeClr val="dk1"/>
                </a:solidFill>
              </a:rPr>
              <a:t>with</a:t>
            </a:r>
            <a:r>
              <a:rPr lang="de-DE" sz="2400" dirty="0">
                <a:solidFill>
                  <a:schemeClr val="dk1"/>
                </a:solidFill>
              </a:rPr>
              <a:t> </a:t>
            </a:r>
            <a:r>
              <a:rPr lang="de-DE" sz="2400" dirty="0" err="1">
                <a:solidFill>
                  <a:schemeClr val="dk1"/>
                </a:solidFill>
              </a:rPr>
              <a:t>cryogenic</a:t>
            </a:r>
            <a:r>
              <a:rPr lang="de-DE" sz="2400" dirty="0">
                <a:solidFill>
                  <a:schemeClr val="dk1"/>
                </a:solidFill>
              </a:rPr>
              <a:t> </a:t>
            </a:r>
            <a:br>
              <a:rPr lang="de-DE" sz="2400" dirty="0">
                <a:solidFill>
                  <a:schemeClr val="dk1"/>
                </a:solidFill>
              </a:rPr>
            </a:br>
            <a:r>
              <a:rPr lang="de-DE" sz="2400" dirty="0" err="1">
                <a:solidFill>
                  <a:schemeClr val="dk1"/>
                </a:solidFill>
              </a:rPr>
              <a:t>propellant</a:t>
            </a:r>
            <a:endParaRPr lang="en-US" sz="2400" dirty="0">
              <a:solidFill>
                <a:schemeClr val="dk1"/>
              </a:solidFill>
            </a:endParaRPr>
          </a:p>
        </p:txBody>
      </p:sp>
      <p:sp>
        <p:nvSpPr>
          <p:cNvPr id="20" name="Pfeil: nach oben 19">
            <a:extLst>
              <a:ext uri="{FF2B5EF4-FFF2-40B4-BE49-F238E27FC236}">
                <a16:creationId xmlns:a16="http://schemas.microsoft.com/office/drawing/2014/main" id="{AAB07DDD-5232-46DE-9F61-35FAF8646794}"/>
              </a:ext>
            </a:extLst>
          </p:cNvPr>
          <p:cNvSpPr/>
          <p:nvPr/>
        </p:nvSpPr>
        <p:spPr>
          <a:xfrm>
            <a:off x="4339771" y="5619882"/>
            <a:ext cx="422667" cy="5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a:extLst>
              <a:ext uri="{FF2B5EF4-FFF2-40B4-BE49-F238E27FC236}">
                <a16:creationId xmlns:a16="http://schemas.microsoft.com/office/drawing/2014/main" id="{6125938A-05C3-49A7-A734-13B0B995A2E5}"/>
              </a:ext>
            </a:extLst>
          </p:cNvPr>
          <p:cNvSpPr txBox="1"/>
          <p:nvPr/>
        </p:nvSpPr>
        <p:spPr>
          <a:xfrm>
            <a:off x="3362179" y="6150424"/>
            <a:ext cx="2393604" cy="461665"/>
          </a:xfrm>
          <a:prstGeom prst="rect">
            <a:avLst/>
          </a:prstGeom>
          <a:noFill/>
        </p:spPr>
        <p:txBody>
          <a:bodyPr wrap="none" rtlCol="0">
            <a:spAutoFit/>
          </a:bodyPr>
          <a:lstStyle/>
          <a:p>
            <a:r>
              <a:rPr lang="de-DE" sz="2400" dirty="0">
                <a:solidFill>
                  <a:schemeClr val="dk1"/>
                </a:solidFill>
              </a:rPr>
              <a:t>Heat </a:t>
            </a:r>
            <a:r>
              <a:rPr lang="de-DE" sz="2400" dirty="0" err="1">
                <a:solidFill>
                  <a:schemeClr val="dk1"/>
                </a:solidFill>
              </a:rPr>
              <a:t>Exchanger</a:t>
            </a:r>
            <a:endParaRPr lang="en-US" sz="2400" dirty="0">
              <a:solidFill>
                <a:schemeClr val="dk1"/>
              </a:solidFill>
            </a:endParaRPr>
          </a:p>
        </p:txBody>
      </p:sp>
    </p:spTree>
    <p:extLst>
      <p:ext uri="{BB962C8B-B14F-4D97-AF65-F5344CB8AC3E}">
        <p14:creationId xmlns:p14="http://schemas.microsoft.com/office/powerpoint/2010/main" val="9891232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Architecture of Thermal Liquefied Gas Propulsion Systems:</a:t>
            </a:r>
          </a:p>
          <a:p>
            <a:pPr lvl="1"/>
            <a:r>
              <a:rPr lang="en-US" sz="2000" dirty="0"/>
              <a:t>Means must be provided for storage of liquefied gas (e.g. by storage of gas inside cryogenic propellant tank)</a:t>
            </a:r>
          </a:p>
          <a:p>
            <a:pPr lvl="1"/>
            <a:r>
              <a:rPr lang="en-US" sz="2000" dirty="0"/>
              <a:t>Heat Exchanger must be used in order to ensure sufficient vaporization rate</a:t>
            </a:r>
          </a:p>
          <a:p>
            <a:pPr lvl="1"/>
            <a:r>
              <a:rPr lang="en-US" sz="2000" dirty="0"/>
              <a:t>Most probably pump is needed to increased pressure of vaporized gas @ thruster (nozzle extension) inlet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281717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Characteristics of Thermal Liquefied Gas Propulsion Systems:</a:t>
            </a:r>
          </a:p>
          <a:p>
            <a:pPr lvl="1"/>
            <a:r>
              <a:rPr lang="en-US" sz="2000" dirty="0"/>
              <a:t>High degree of reliability</a:t>
            </a:r>
          </a:p>
          <a:p>
            <a:pPr lvl="1"/>
            <a:r>
              <a:rPr lang="en-US" sz="2000" dirty="0"/>
              <a:t>High system complexity (no combustion involved but storage of liquefied gas)</a:t>
            </a:r>
          </a:p>
          <a:p>
            <a:pPr lvl="1"/>
            <a:r>
              <a:rPr lang="en-US" sz="2000" dirty="0"/>
              <a:t>Low </a:t>
            </a:r>
            <a:r>
              <a:rPr lang="en-US" sz="2000" dirty="0" err="1"/>
              <a:t>Δv</a:t>
            </a:r>
            <a:endParaRPr lang="en-US" sz="2000" dirty="0"/>
          </a:p>
          <a:p>
            <a:pPr lvl="1"/>
            <a:r>
              <a:rPr lang="en-US" sz="2000" dirty="0"/>
              <a:t>Extremely safe operation</a:t>
            </a:r>
          </a:p>
          <a:p>
            <a:pPr lvl="1"/>
            <a:r>
              <a:rPr lang="en-US" sz="2000" dirty="0"/>
              <a:t>No contamination from exhaust (combustion) gases</a:t>
            </a:r>
          </a:p>
          <a:p>
            <a:pPr lvl="1"/>
            <a:r>
              <a:rPr lang="en-US" sz="2000" dirty="0"/>
              <a:t>Low thrust</a:t>
            </a:r>
          </a:p>
          <a:p>
            <a:pPr lvl="1"/>
            <a:r>
              <a:rPr lang="en-US" sz="2000" dirty="0"/>
              <a:t>Additional equipment (Heat Exchanger and potentially pump)</a:t>
            </a:r>
          </a:p>
          <a:p>
            <a:pPr lvl="1"/>
            <a:r>
              <a:rPr lang="en-US" sz="2000" dirty="0"/>
              <a:t>Gas tank in liquid tank</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05409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resulting from space propulsion systems</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velocity change but also orbit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linked to start point and end point only but also on the way between the two points (orbital trajectory)</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equal to velocity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for deceleration and acceleration</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925780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Example: SSHEL of ARIANE 5</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130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1" name="Grafik 10">
            <a:extLst>
              <a:ext uri="{FF2B5EF4-FFF2-40B4-BE49-F238E27FC236}">
                <a16:creationId xmlns:a16="http://schemas.microsoft.com/office/drawing/2014/main" id="{CC3C5438-3754-4842-B106-2BC329BB3A79}"/>
              </a:ext>
            </a:extLst>
          </p:cNvPr>
          <p:cNvPicPr>
            <a:picLocks noChangeAspect="1"/>
          </p:cNvPicPr>
          <p:nvPr/>
        </p:nvPicPr>
        <p:blipFill>
          <a:blip r:embed="rId2"/>
          <a:stretch>
            <a:fillRect/>
          </a:stretch>
        </p:blipFill>
        <p:spPr>
          <a:xfrm>
            <a:off x="4656374" y="3345314"/>
            <a:ext cx="2879252" cy="2961854"/>
          </a:xfrm>
          <a:prstGeom prst="rect">
            <a:avLst/>
          </a:prstGeom>
        </p:spPr>
      </p:pic>
    </p:spTree>
    <p:extLst>
      <p:ext uri="{BB962C8B-B14F-4D97-AF65-F5344CB8AC3E}">
        <p14:creationId xmlns:p14="http://schemas.microsoft.com/office/powerpoint/2010/main" val="8153455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develop the basics of thermal propulsion – Group 1</a:t>
            </a:r>
          </a:p>
          <a:p>
            <a:r>
              <a:rPr lang="en-US" dirty="0"/>
              <a:t>Performance comparison of different pneumatical propulsion systems</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Thermal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131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aphicFrame>
        <p:nvGraphicFramePr>
          <p:cNvPr id="9" name="Tabelle 7">
            <a:extLst>
              <a:ext uri="{FF2B5EF4-FFF2-40B4-BE49-F238E27FC236}">
                <a16:creationId xmlns:a16="http://schemas.microsoft.com/office/drawing/2014/main" id="{C401370F-AEBD-4C1C-A286-5E6EB7D6D357}"/>
              </a:ext>
            </a:extLst>
          </p:cNvPr>
          <p:cNvGraphicFramePr>
            <a:graphicFrameLocks noGrp="1"/>
          </p:cNvGraphicFramePr>
          <p:nvPr>
            <p:extLst>
              <p:ext uri="{D42A27DB-BD31-4B8C-83A1-F6EECF244321}">
                <p14:modId xmlns:p14="http://schemas.microsoft.com/office/powerpoint/2010/main" val="4207173521"/>
              </p:ext>
            </p:extLst>
          </p:nvPr>
        </p:nvGraphicFramePr>
        <p:xfrm>
          <a:off x="456000" y="3213234"/>
          <a:ext cx="11280000" cy="329184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673148664"/>
                    </a:ext>
                  </a:extLst>
                </a:gridCol>
                <a:gridCol w="1860000">
                  <a:extLst>
                    <a:ext uri="{9D8B030D-6E8A-4147-A177-3AD203B41FA5}">
                      <a16:colId xmlns:a16="http://schemas.microsoft.com/office/drawing/2014/main" val="3832112980"/>
                    </a:ext>
                  </a:extLst>
                </a:gridCol>
                <a:gridCol w="1860000">
                  <a:extLst>
                    <a:ext uri="{9D8B030D-6E8A-4147-A177-3AD203B41FA5}">
                      <a16:colId xmlns:a16="http://schemas.microsoft.com/office/drawing/2014/main" val="3322494800"/>
                    </a:ext>
                  </a:extLst>
                </a:gridCol>
                <a:gridCol w="1860000">
                  <a:extLst>
                    <a:ext uri="{9D8B030D-6E8A-4147-A177-3AD203B41FA5}">
                      <a16:colId xmlns:a16="http://schemas.microsoft.com/office/drawing/2014/main" val="3050420869"/>
                    </a:ext>
                  </a:extLst>
                </a:gridCol>
                <a:gridCol w="1860000">
                  <a:extLst>
                    <a:ext uri="{9D8B030D-6E8A-4147-A177-3AD203B41FA5}">
                      <a16:colId xmlns:a16="http://schemas.microsoft.com/office/drawing/2014/main" val="472477380"/>
                    </a:ext>
                  </a:extLst>
                </a:gridCol>
                <a:gridCol w="1860000">
                  <a:extLst>
                    <a:ext uri="{9D8B030D-6E8A-4147-A177-3AD203B41FA5}">
                      <a16:colId xmlns:a16="http://schemas.microsoft.com/office/drawing/2014/main" val="4294472350"/>
                    </a:ext>
                  </a:extLst>
                </a:gridCol>
              </a:tblGrid>
              <a:tr h="370840">
                <a:tc>
                  <a:txBody>
                    <a:bodyPr/>
                    <a:lstStyle/>
                    <a:p>
                      <a:pPr algn="ctr"/>
                      <a:endParaRPr lang="en-US" sz="2400" dirty="0"/>
                    </a:p>
                  </a:txBody>
                  <a:tcPr/>
                </a:tc>
                <a:tc>
                  <a:txBody>
                    <a:bodyPr/>
                    <a:lstStyle/>
                    <a:p>
                      <a:pPr algn="ctr"/>
                      <a:r>
                        <a:rPr lang="en-US" sz="2400" dirty="0"/>
                        <a:t>Cold Gas</a:t>
                      </a:r>
                    </a:p>
                  </a:txBody>
                  <a:tcPr/>
                </a:tc>
                <a:tc>
                  <a:txBody>
                    <a:bodyPr/>
                    <a:lstStyle/>
                    <a:p>
                      <a:pPr algn="ctr"/>
                      <a:r>
                        <a:rPr lang="en-US" sz="2400" dirty="0"/>
                        <a:t>Solid Powder</a:t>
                      </a:r>
                    </a:p>
                  </a:txBody>
                  <a:tcPr/>
                </a:tc>
                <a:tc>
                  <a:txBody>
                    <a:bodyPr/>
                    <a:lstStyle/>
                    <a:p>
                      <a:pPr algn="ctr"/>
                      <a:r>
                        <a:rPr lang="en-US" sz="2400" dirty="0"/>
                        <a:t>Cryogenic Boil-off</a:t>
                      </a:r>
                    </a:p>
                  </a:txBody>
                  <a:tcPr/>
                </a:tc>
                <a:tc>
                  <a:txBody>
                    <a:bodyPr/>
                    <a:lstStyle/>
                    <a:p>
                      <a:pPr algn="ctr"/>
                      <a:r>
                        <a:rPr lang="en-US" sz="2400" dirty="0"/>
                        <a:t>Liquefied Gas </a:t>
                      </a:r>
                    </a:p>
                  </a:txBody>
                  <a:tcPr/>
                </a:tc>
                <a:tc>
                  <a:txBody>
                    <a:bodyPr/>
                    <a:lstStyle/>
                    <a:p>
                      <a:pPr algn="ctr"/>
                      <a:r>
                        <a:rPr lang="en-US" sz="2400" dirty="0"/>
                        <a:t>Water Rocket</a:t>
                      </a:r>
                    </a:p>
                  </a:txBody>
                  <a:tcPr/>
                </a:tc>
                <a:extLst>
                  <a:ext uri="{0D108BD9-81ED-4DB2-BD59-A6C34878D82A}">
                    <a16:rowId xmlns:a16="http://schemas.microsoft.com/office/drawing/2014/main" val="2608881994"/>
                  </a:ext>
                </a:extLst>
              </a:tr>
              <a:tr h="370840">
                <a:tc>
                  <a:txBody>
                    <a:bodyPr/>
                    <a:lstStyle/>
                    <a:p>
                      <a:r>
                        <a:rPr lang="en-US" sz="2400" dirty="0"/>
                        <a:t>Medium</a:t>
                      </a:r>
                    </a:p>
                  </a:txBody>
                  <a:tcPr/>
                </a:tc>
                <a:tc>
                  <a:txBody>
                    <a:bodyPr/>
                    <a:lstStyle/>
                    <a:p>
                      <a:pPr algn="ctr"/>
                      <a:r>
                        <a:rPr lang="en-US" sz="2400" dirty="0"/>
                        <a:t>GN2</a:t>
                      </a:r>
                    </a:p>
                  </a:txBody>
                  <a:tcPr/>
                </a:tc>
                <a:tc>
                  <a:txBody>
                    <a:bodyPr/>
                    <a:lstStyle/>
                    <a:p>
                      <a:pPr algn="ctr"/>
                      <a:r>
                        <a:rPr lang="en-US" sz="2400" dirty="0"/>
                        <a:t>GN2</a:t>
                      </a:r>
                    </a:p>
                  </a:txBody>
                  <a:tcPr/>
                </a:tc>
                <a:tc>
                  <a:txBody>
                    <a:bodyPr/>
                    <a:lstStyle/>
                    <a:p>
                      <a:pPr algn="ctr"/>
                      <a:r>
                        <a:rPr lang="en-US" sz="2400" dirty="0"/>
                        <a:t>GH2</a:t>
                      </a:r>
                    </a:p>
                  </a:txBody>
                  <a:tcPr/>
                </a:tc>
                <a:tc>
                  <a:txBody>
                    <a:bodyPr/>
                    <a:lstStyle/>
                    <a:p>
                      <a:pPr algn="ctr"/>
                      <a:r>
                        <a:rPr lang="en-US" sz="2400" dirty="0" err="1"/>
                        <a:t>GHe</a:t>
                      </a:r>
                      <a:endParaRPr lang="en-US" sz="2400" dirty="0"/>
                    </a:p>
                  </a:txBody>
                  <a:tcPr/>
                </a:tc>
                <a:tc>
                  <a:txBody>
                    <a:bodyPr/>
                    <a:lstStyle/>
                    <a:p>
                      <a:pPr algn="ctr"/>
                      <a:r>
                        <a:rPr lang="en-US" sz="2400" dirty="0"/>
                        <a:t>Air</a:t>
                      </a:r>
                    </a:p>
                  </a:txBody>
                  <a:tcPr/>
                </a:tc>
                <a:extLst>
                  <a:ext uri="{0D108BD9-81ED-4DB2-BD59-A6C34878D82A}">
                    <a16:rowId xmlns:a16="http://schemas.microsoft.com/office/drawing/2014/main" val="3384444031"/>
                  </a:ext>
                </a:extLst>
              </a:tr>
              <a:tr h="370840">
                <a:tc>
                  <a:txBody>
                    <a:bodyPr/>
                    <a:lstStyle/>
                    <a:p>
                      <a:r>
                        <a:rPr lang="en-US" sz="2400" dirty="0"/>
                        <a:t>Temperature</a:t>
                      </a:r>
                    </a:p>
                  </a:txBody>
                  <a:tcPr/>
                </a:tc>
                <a:tc>
                  <a:txBody>
                    <a:bodyPr/>
                    <a:lstStyle/>
                    <a:p>
                      <a:pPr algn="ctr"/>
                      <a:r>
                        <a:rPr lang="en-US" sz="2400" dirty="0"/>
                        <a:t>293 K</a:t>
                      </a:r>
                    </a:p>
                  </a:txBody>
                  <a:tcPr/>
                </a:tc>
                <a:tc>
                  <a:txBody>
                    <a:bodyPr/>
                    <a:lstStyle/>
                    <a:p>
                      <a:pPr algn="ctr"/>
                      <a:r>
                        <a:rPr lang="en-US" sz="2400" dirty="0"/>
                        <a:t>1300 K</a:t>
                      </a:r>
                    </a:p>
                  </a:txBody>
                  <a:tcPr/>
                </a:tc>
                <a:tc>
                  <a:txBody>
                    <a:bodyPr/>
                    <a:lstStyle/>
                    <a:p>
                      <a:pPr algn="ctr"/>
                      <a:r>
                        <a:rPr lang="en-US" sz="2400" dirty="0"/>
                        <a:t>20 K</a:t>
                      </a:r>
                    </a:p>
                  </a:txBody>
                  <a:tcPr/>
                </a:tc>
                <a:tc>
                  <a:txBody>
                    <a:bodyPr/>
                    <a:lstStyle/>
                    <a:p>
                      <a:pPr algn="ctr"/>
                      <a:r>
                        <a:rPr lang="en-US" sz="2400" dirty="0"/>
                        <a:t>4 K up</a:t>
                      </a:r>
                    </a:p>
                  </a:txBody>
                  <a:tcPr/>
                </a:tc>
                <a:tc>
                  <a:txBody>
                    <a:bodyPr/>
                    <a:lstStyle/>
                    <a:p>
                      <a:pPr algn="ctr"/>
                      <a:r>
                        <a:rPr lang="en-US" sz="2400" dirty="0"/>
                        <a:t>293 K</a:t>
                      </a:r>
                    </a:p>
                  </a:txBody>
                  <a:tcPr/>
                </a:tc>
                <a:extLst>
                  <a:ext uri="{0D108BD9-81ED-4DB2-BD59-A6C34878D82A}">
                    <a16:rowId xmlns:a16="http://schemas.microsoft.com/office/drawing/2014/main" val="2239233159"/>
                  </a:ext>
                </a:extLst>
              </a:tr>
              <a:tr h="370840">
                <a:tc>
                  <a:txBody>
                    <a:bodyPr/>
                    <a:lstStyle/>
                    <a:p>
                      <a:r>
                        <a:rPr lang="en-US" sz="2400" dirty="0"/>
                        <a:t>Use case</a:t>
                      </a:r>
                    </a:p>
                  </a:txBody>
                  <a:tcPr/>
                </a:tc>
                <a:tc>
                  <a:txBody>
                    <a:bodyPr/>
                    <a:lstStyle/>
                    <a:p>
                      <a:r>
                        <a:rPr lang="en-US" sz="2400" dirty="0" err="1"/>
                        <a:t>Cubesat</a:t>
                      </a:r>
                      <a:r>
                        <a:rPr lang="en-US" sz="2400" dirty="0"/>
                        <a:t> propulsion</a:t>
                      </a:r>
                    </a:p>
                    <a:p>
                      <a:r>
                        <a:rPr lang="en-US" sz="2400" dirty="0"/>
                        <a:t>Attitude control</a:t>
                      </a:r>
                    </a:p>
                  </a:txBody>
                  <a:tcPr/>
                </a:tc>
                <a:tc>
                  <a:txBody>
                    <a:bodyPr/>
                    <a:lstStyle/>
                    <a:p>
                      <a:r>
                        <a:rPr lang="en-US" sz="2400" dirty="0" err="1"/>
                        <a:t>Pressurant</a:t>
                      </a:r>
                      <a:r>
                        <a:rPr lang="en-US" sz="2400" dirty="0"/>
                        <a:t> gas</a:t>
                      </a:r>
                    </a:p>
                    <a:p>
                      <a:r>
                        <a:rPr lang="en-US" sz="2400" dirty="0"/>
                        <a:t>De-orbit burn</a:t>
                      </a:r>
                    </a:p>
                  </a:txBody>
                  <a:tcPr/>
                </a:tc>
                <a:tc>
                  <a:txBody>
                    <a:bodyPr/>
                    <a:lstStyle/>
                    <a:p>
                      <a:r>
                        <a:rPr lang="en-US" sz="2400" dirty="0"/>
                        <a:t>Attitude control</a:t>
                      </a:r>
                    </a:p>
                  </a:txBody>
                  <a:tcPr/>
                </a:tc>
                <a:tc>
                  <a:txBody>
                    <a:bodyPr/>
                    <a:lstStyle/>
                    <a:p>
                      <a:r>
                        <a:rPr lang="en-US" sz="2400" dirty="0"/>
                        <a:t>Attitude control</a:t>
                      </a:r>
                    </a:p>
                    <a:p>
                      <a:r>
                        <a:rPr lang="en-US" sz="2400" dirty="0" err="1"/>
                        <a:t>Pressurant</a:t>
                      </a:r>
                      <a:r>
                        <a:rPr lang="en-US" sz="2400"/>
                        <a:t> gas</a:t>
                      </a:r>
                      <a:endParaRPr lang="en-US" sz="2400" dirty="0"/>
                    </a:p>
                  </a:txBody>
                  <a:tcPr/>
                </a:tc>
                <a:tc>
                  <a:txBody>
                    <a:bodyPr/>
                    <a:lstStyle/>
                    <a:p>
                      <a:r>
                        <a:rPr lang="en-US" sz="2400" dirty="0"/>
                        <a:t>Fun</a:t>
                      </a:r>
                    </a:p>
                  </a:txBody>
                  <a:tcPr/>
                </a:tc>
                <a:extLst>
                  <a:ext uri="{0D108BD9-81ED-4DB2-BD59-A6C34878D82A}">
                    <a16:rowId xmlns:a16="http://schemas.microsoft.com/office/drawing/2014/main" val="839686985"/>
                  </a:ext>
                </a:extLst>
              </a:tr>
            </a:tbl>
          </a:graphicData>
        </a:graphic>
      </p:graphicFrame>
    </p:spTree>
    <p:extLst>
      <p:ext uri="{BB962C8B-B14F-4D97-AF65-F5344CB8AC3E}">
        <p14:creationId xmlns:p14="http://schemas.microsoft.com/office/powerpoint/2010/main" val="19387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b="1" dirty="0" err="1">
                <a:ea typeface="Cambria Math" panose="02040503050406030204" pitchFamily="18" charset="0"/>
              </a:rPr>
              <a:t>Δv</a:t>
            </a:r>
            <a:r>
              <a:rPr lang="en-US" b="1" dirty="0">
                <a:ea typeface="Cambria Math" panose="02040503050406030204" pitchFamily="18" charset="0"/>
              </a:rPr>
              <a:t> is not only resulting from space propulsion systems</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velocity change but also orbit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linked to start point and end point only but also on the way between the two points (orbital trajectory)</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equal to velocity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for deceleration and acceleration</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45179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resulting from space propulsion systems</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changes are also given due to drag forces, gravitational forces, … and similar</a:t>
            </a:r>
          </a:p>
          <a:p>
            <a:pPr>
              <a:tabLst>
                <a:tab pos="469265" algn="l"/>
                <a:tab pos="469900" algn="l"/>
              </a:tabLst>
            </a:pPr>
            <a:r>
              <a:rPr lang="en-US" dirty="0">
                <a:ea typeface="Cambria Math" panose="02040503050406030204" pitchFamily="18" charset="0"/>
              </a:rPr>
              <a:t>Example: ISS is altitude is reduced every day by about 50 to 150 m linked to residual drag forces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17303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resulting from space propulsion systems</a:t>
            </a:r>
          </a:p>
          <a:p>
            <a:pPr>
              <a:tabLst>
                <a:tab pos="469265" algn="l"/>
                <a:tab pos="469900" algn="l"/>
              </a:tabLst>
            </a:pPr>
            <a:r>
              <a:rPr lang="en-US" b="1" dirty="0" err="1">
                <a:ea typeface="Cambria Math" panose="02040503050406030204" pitchFamily="18" charset="0"/>
              </a:rPr>
              <a:t>Δv</a:t>
            </a:r>
            <a:r>
              <a:rPr lang="en-US" b="1" dirty="0">
                <a:ea typeface="Cambria Math" panose="02040503050406030204" pitchFamily="18" charset="0"/>
              </a:rPr>
              <a:t> is not only velocity change but also orbit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linked to start point and end point only but also on the way between the two points (orbital trajectory)</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equal to velocity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for deceleration and acceleration</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254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a:ea typeface="Cambria Math" panose="02040503050406030204" pitchFamily="18" charset="0"/>
                  </a:rPr>
                  <a:t>Δv is not only a velocity change but also directly an orbit change (which makes rendezvous maneuver is space very tricky…)</a:t>
                </a:r>
              </a:p>
              <a:p>
                <a:r>
                  <a:rPr lang="en-US" dirty="0">
                    <a:ea typeface="Cambria Math" panose="02040503050406030204" pitchFamily="18" charset="0"/>
                  </a:rPr>
                  <a:t>Δv could be called as index / key increment of a space journey</a:t>
                </a:r>
              </a:p>
              <a:p>
                <a:r>
                  <a:rPr lang="en-US" dirty="0">
                    <a:ea typeface="Cambria Math" panose="02040503050406030204" pitchFamily="18" charset="0"/>
                  </a:rPr>
                  <a:t>Changing the </a:t>
                </a:r>
                <a:r>
                  <a:rPr lang="en-US" dirty="0" err="1">
                    <a:ea typeface="Cambria Math" panose="02040503050406030204" pitchFamily="18" charset="0"/>
                  </a:rPr>
                  <a:t>Δv</a:t>
                </a:r>
                <a:r>
                  <a:rPr lang="en-US" dirty="0">
                    <a:ea typeface="Cambria Math" panose="02040503050406030204" pitchFamily="18" charset="0"/>
                  </a:rPr>
                  <a:t> is changing the orbit and also changing the energy of the spacecraft</a:t>
                </a:r>
                <a:br>
                  <a:rPr lang="en-US" sz="2400" spc="20" dirty="0">
                    <a:latin typeface="Microsoft YaHei"/>
                    <a:cs typeface="Microsoft YaHei"/>
                  </a:rPr>
                </a:br>
                <a14:m>
                  <m:oMath xmlns:m="http://schemas.openxmlformats.org/officeDocument/2006/math">
                    <m:r>
                      <a:rPr lang="de-DE" b="0" i="1" smtClean="0">
                        <a:latin typeface="Cambria Math" panose="02040503050406030204" pitchFamily="18" charset="0"/>
                        <a:ea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2</m:t>
                        </m:r>
                      </m:den>
                    </m:f>
                    <m:r>
                      <a:rPr lang="de-DE" b="0" i="1" smtClean="0">
                        <a:latin typeface="Cambria Math" panose="02040503050406030204" pitchFamily="18" charset="0"/>
                        <a:ea typeface="Cambria Math" panose="02040503050406030204" pitchFamily="18" charset="0"/>
                      </a:rPr>
                      <m:t>𝑚</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𝑣</m:t>
                        </m:r>
                      </m:e>
                      <m:sup>
                        <m:r>
                          <a:rPr lang="de-DE" b="0" i="1" smtClean="0">
                            <a:latin typeface="Cambria Math" panose="02040503050406030204" pitchFamily="18" charset="0"/>
                            <a:ea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𝑚</m:t>
                    </m:r>
                    <m:f>
                      <m:fPr>
                        <m:ctrlPr>
                          <a:rPr lang="en-US" b="0" i="1" smtClean="0">
                            <a:latin typeface="Cambria Math" panose="02040503050406030204" pitchFamily="18" charset="0"/>
                            <a:ea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μ</m:t>
                        </m:r>
                      </m:num>
                      <m:den>
                        <m:r>
                          <a:rPr lang="de-DE" b="0" i="1" smtClean="0">
                            <a:latin typeface="Cambria Math" panose="02040503050406030204" pitchFamily="18" charset="0"/>
                            <a:ea typeface="Cambria Math" panose="02040503050406030204" pitchFamily="18" charset="0"/>
                          </a:rPr>
                          <m:t>𝑟</m:t>
                        </m:r>
                      </m:den>
                    </m:f>
                  </m:oMath>
                </a14:m>
                <a:br>
                  <a:rPr lang="de-DE" sz="2400" dirty="0">
                    <a:latin typeface="Microsoft YaHei"/>
                    <a:cs typeface="Microsoft YaHei"/>
                  </a:rPr>
                </a:b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μ</m:t>
                    </m:r>
                  </m:oMath>
                </a14:m>
                <a:r>
                  <a:rPr lang="en-US" dirty="0"/>
                  <a:t>…Standard gravitational parameter [m³ / s²] (Earth 3.986E14 m³/s²)</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006"/>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56900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b="0" dirty="0">
                <a:ea typeface="Cambria Math" panose="02040503050406030204" pitchFamily="18" charset="0"/>
              </a:rPr>
              <a:t>Important </a:t>
            </a:r>
            <a:r>
              <a:rPr lang="en-US" dirty="0" err="1">
                <a:ea typeface="Cambria Math" panose="02040503050406030204" pitchFamily="18" charset="0"/>
              </a:rPr>
              <a:t>Δv</a:t>
            </a:r>
            <a:r>
              <a:rPr lang="en-US" dirty="0">
                <a:ea typeface="Cambria Math" panose="02040503050406030204" pitchFamily="18" charset="0"/>
              </a:rPr>
              <a:t> impulse on circular orbit changes the trajectory to an elliptical orbit (assuming escape velocity is not reached) and increasing the energy </a:t>
            </a:r>
            <a:endParaRPr lang="en-US" b="0" dirty="0">
              <a:ea typeface="Cambria Math" panose="02040503050406030204" pitchFamily="18" charset="0"/>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2">
            <a:extLst>
              <a:ext uri="{FF2B5EF4-FFF2-40B4-BE49-F238E27FC236}">
                <a16:creationId xmlns:a16="http://schemas.microsoft.com/office/drawing/2014/main" id="{D95F6A96-4A59-46ED-95C4-7B290D987E76}"/>
              </a:ext>
            </a:extLst>
          </p:cNvPr>
          <p:cNvGrpSpPr/>
          <p:nvPr/>
        </p:nvGrpSpPr>
        <p:grpSpPr>
          <a:xfrm>
            <a:off x="5050301" y="3657600"/>
            <a:ext cx="6260123" cy="2690820"/>
            <a:chOff x="0" y="1269491"/>
            <a:chExt cx="9143999" cy="4136390"/>
          </a:xfrm>
        </p:grpSpPr>
        <p:pic>
          <p:nvPicPr>
            <p:cNvPr id="10" name="object 3">
              <a:extLst>
                <a:ext uri="{FF2B5EF4-FFF2-40B4-BE49-F238E27FC236}">
                  <a16:creationId xmlns:a16="http://schemas.microsoft.com/office/drawing/2014/main" id="{3B9E04E1-D76C-4F04-9E2E-A8953B92E999}"/>
                </a:ext>
              </a:extLst>
            </p:cNvPr>
            <p:cNvPicPr/>
            <p:nvPr/>
          </p:nvPicPr>
          <p:blipFill>
            <a:blip r:embed="rId2" cstate="print"/>
            <a:stretch>
              <a:fillRect/>
            </a:stretch>
          </p:blipFill>
          <p:spPr>
            <a:xfrm>
              <a:off x="1292351" y="2177795"/>
              <a:ext cx="2304288" cy="2304287"/>
            </a:xfrm>
            <a:prstGeom prst="rect">
              <a:avLst/>
            </a:prstGeom>
          </p:spPr>
        </p:pic>
        <p:pic>
          <p:nvPicPr>
            <p:cNvPr id="11" name="object 4">
              <a:extLst>
                <a:ext uri="{FF2B5EF4-FFF2-40B4-BE49-F238E27FC236}">
                  <a16:creationId xmlns:a16="http://schemas.microsoft.com/office/drawing/2014/main" id="{E4369BD1-E32E-44A8-AAAB-DC68E94F5589}"/>
                </a:ext>
              </a:extLst>
            </p:cNvPr>
            <p:cNvPicPr/>
            <p:nvPr/>
          </p:nvPicPr>
          <p:blipFill>
            <a:blip r:embed="rId3" cstate="print"/>
            <a:stretch>
              <a:fillRect/>
            </a:stretch>
          </p:blipFill>
          <p:spPr>
            <a:xfrm>
              <a:off x="1360932" y="2244852"/>
              <a:ext cx="2165604" cy="2168652"/>
            </a:xfrm>
            <a:prstGeom prst="rect">
              <a:avLst/>
            </a:prstGeom>
          </p:spPr>
        </p:pic>
        <p:sp>
          <p:nvSpPr>
            <p:cNvPr id="12" name="object 5">
              <a:extLst>
                <a:ext uri="{FF2B5EF4-FFF2-40B4-BE49-F238E27FC236}">
                  <a16:creationId xmlns:a16="http://schemas.microsoft.com/office/drawing/2014/main" id="{45A77559-DC5E-4CEB-9803-52AFC0589E93}"/>
                </a:ext>
              </a:extLst>
            </p:cNvPr>
            <p:cNvSpPr/>
            <p:nvPr/>
          </p:nvSpPr>
          <p:spPr>
            <a:xfrm>
              <a:off x="1033894" y="1802637"/>
              <a:ext cx="3008630" cy="3073400"/>
            </a:xfrm>
            <a:custGeom>
              <a:avLst/>
              <a:gdLst/>
              <a:ahLst/>
              <a:cxnLst/>
              <a:rect l="l" t="t" r="r" b="b"/>
              <a:pathLst>
                <a:path w="3008629" h="3073400">
                  <a:moveTo>
                    <a:pt x="12090" y="1993900"/>
                  </a:moveTo>
                  <a:lnTo>
                    <a:pt x="0" y="1993900"/>
                  </a:lnTo>
                  <a:lnTo>
                    <a:pt x="13004" y="2032000"/>
                  </a:lnTo>
                  <a:lnTo>
                    <a:pt x="27076" y="2070100"/>
                  </a:lnTo>
                  <a:lnTo>
                    <a:pt x="42278" y="2108200"/>
                  </a:lnTo>
                  <a:lnTo>
                    <a:pt x="58445" y="2146300"/>
                  </a:lnTo>
                  <a:lnTo>
                    <a:pt x="75666" y="2184400"/>
                  </a:lnTo>
                  <a:lnTo>
                    <a:pt x="93840" y="2222500"/>
                  </a:lnTo>
                  <a:lnTo>
                    <a:pt x="113068" y="2260600"/>
                  </a:lnTo>
                  <a:lnTo>
                    <a:pt x="133248" y="2298700"/>
                  </a:lnTo>
                  <a:lnTo>
                    <a:pt x="154292" y="2336800"/>
                  </a:lnTo>
                  <a:lnTo>
                    <a:pt x="176390" y="2374900"/>
                  </a:lnTo>
                  <a:lnTo>
                    <a:pt x="199440" y="2413000"/>
                  </a:lnTo>
                  <a:lnTo>
                    <a:pt x="223265" y="2438400"/>
                  </a:lnTo>
                  <a:lnTo>
                    <a:pt x="248170" y="2476500"/>
                  </a:lnTo>
                  <a:lnTo>
                    <a:pt x="273824" y="2501900"/>
                  </a:lnTo>
                  <a:lnTo>
                    <a:pt x="300367" y="2540000"/>
                  </a:lnTo>
                  <a:lnTo>
                    <a:pt x="327672" y="2565400"/>
                  </a:lnTo>
                  <a:lnTo>
                    <a:pt x="355866" y="2603500"/>
                  </a:lnTo>
                  <a:lnTo>
                    <a:pt x="384949" y="2628900"/>
                  </a:lnTo>
                  <a:lnTo>
                    <a:pt x="414794" y="2654300"/>
                  </a:lnTo>
                  <a:lnTo>
                    <a:pt x="445401" y="2692400"/>
                  </a:lnTo>
                  <a:lnTo>
                    <a:pt x="476897" y="2717800"/>
                  </a:lnTo>
                  <a:lnTo>
                    <a:pt x="509028" y="2743200"/>
                  </a:lnTo>
                  <a:lnTo>
                    <a:pt x="541921" y="2768600"/>
                  </a:lnTo>
                  <a:lnTo>
                    <a:pt x="575449" y="2794000"/>
                  </a:lnTo>
                  <a:lnTo>
                    <a:pt x="609739" y="2819400"/>
                  </a:lnTo>
                  <a:lnTo>
                    <a:pt x="644791" y="2844800"/>
                  </a:lnTo>
                  <a:lnTo>
                    <a:pt x="680478" y="2857500"/>
                  </a:lnTo>
                  <a:lnTo>
                    <a:pt x="716800" y="2882900"/>
                  </a:lnTo>
                  <a:lnTo>
                    <a:pt x="753884" y="2908300"/>
                  </a:lnTo>
                  <a:lnTo>
                    <a:pt x="829703" y="2933700"/>
                  </a:lnTo>
                  <a:lnTo>
                    <a:pt x="868565" y="2959100"/>
                  </a:lnTo>
                  <a:lnTo>
                    <a:pt x="1091069" y="3035300"/>
                  </a:lnTo>
                  <a:lnTo>
                    <a:pt x="1316494" y="3073400"/>
                  </a:lnTo>
                  <a:lnTo>
                    <a:pt x="1615833" y="3073400"/>
                  </a:lnTo>
                  <a:lnTo>
                    <a:pt x="1689620" y="3060700"/>
                  </a:lnTo>
                  <a:lnTo>
                    <a:pt x="1317510" y="3060700"/>
                  </a:lnTo>
                  <a:lnTo>
                    <a:pt x="1093863" y="3022600"/>
                  </a:lnTo>
                  <a:lnTo>
                    <a:pt x="873264" y="2946400"/>
                  </a:lnTo>
                  <a:lnTo>
                    <a:pt x="834783" y="2933700"/>
                  </a:lnTo>
                  <a:lnTo>
                    <a:pt x="796810" y="2908300"/>
                  </a:lnTo>
                  <a:lnTo>
                    <a:pt x="759599" y="2895600"/>
                  </a:lnTo>
                  <a:lnTo>
                    <a:pt x="722896" y="2870200"/>
                  </a:lnTo>
                  <a:lnTo>
                    <a:pt x="686828" y="2844800"/>
                  </a:lnTo>
                  <a:lnTo>
                    <a:pt x="651395" y="2832100"/>
                  </a:lnTo>
                  <a:lnTo>
                    <a:pt x="616724" y="2806700"/>
                  </a:lnTo>
                  <a:lnTo>
                    <a:pt x="582688" y="2781300"/>
                  </a:lnTo>
                  <a:lnTo>
                    <a:pt x="549414" y="2755900"/>
                  </a:lnTo>
                  <a:lnTo>
                    <a:pt x="516775" y="2730500"/>
                  </a:lnTo>
                  <a:lnTo>
                    <a:pt x="484898" y="2705100"/>
                  </a:lnTo>
                  <a:lnTo>
                    <a:pt x="453783" y="2679700"/>
                  </a:lnTo>
                  <a:lnTo>
                    <a:pt x="423303" y="2654300"/>
                  </a:lnTo>
                  <a:lnTo>
                    <a:pt x="393712" y="2616200"/>
                  </a:lnTo>
                  <a:lnTo>
                    <a:pt x="365010" y="2590800"/>
                  </a:lnTo>
                  <a:lnTo>
                    <a:pt x="337070" y="2565400"/>
                  </a:lnTo>
                  <a:lnTo>
                    <a:pt x="309892" y="2527300"/>
                  </a:lnTo>
                  <a:lnTo>
                    <a:pt x="283476" y="2501900"/>
                  </a:lnTo>
                  <a:lnTo>
                    <a:pt x="258076" y="2463800"/>
                  </a:lnTo>
                  <a:lnTo>
                    <a:pt x="233451" y="2438400"/>
                  </a:lnTo>
                  <a:lnTo>
                    <a:pt x="209842" y="2400300"/>
                  </a:lnTo>
                  <a:lnTo>
                    <a:pt x="186982" y="2362200"/>
                  </a:lnTo>
                  <a:lnTo>
                    <a:pt x="165074" y="2336800"/>
                  </a:lnTo>
                  <a:lnTo>
                    <a:pt x="144208" y="2298700"/>
                  </a:lnTo>
                  <a:lnTo>
                    <a:pt x="124193" y="2260600"/>
                  </a:lnTo>
                  <a:lnTo>
                    <a:pt x="105130" y="2222500"/>
                  </a:lnTo>
                  <a:lnTo>
                    <a:pt x="87109" y="2184400"/>
                  </a:lnTo>
                  <a:lnTo>
                    <a:pt x="70040" y="2146300"/>
                  </a:lnTo>
                  <a:lnTo>
                    <a:pt x="54013" y="2108200"/>
                  </a:lnTo>
                  <a:lnTo>
                    <a:pt x="38925" y="2070100"/>
                  </a:lnTo>
                  <a:lnTo>
                    <a:pt x="24993" y="2032000"/>
                  </a:lnTo>
                  <a:lnTo>
                    <a:pt x="12090" y="1993900"/>
                  </a:lnTo>
                  <a:close/>
                </a:path>
                <a:path w="3008629" h="3073400">
                  <a:moveTo>
                    <a:pt x="1548396" y="0"/>
                  </a:moveTo>
                  <a:lnTo>
                    <a:pt x="1398536" y="0"/>
                  </a:lnTo>
                  <a:lnTo>
                    <a:pt x="1324241" y="12700"/>
                  </a:lnTo>
                  <a:lnTo>
                    <a:pt x="1548015" y="12700"/>
                  </a:lnTo>
                  <a:lnTo>
                    <a:pt x="1846338" y="63500"/>
                  </a:lnTo>
                  <a:lnTo>
                    <a:pt x="2138311" y="165100"/>
                  </a:lnTo>
                  <a:lnTo>
                    <a:pt x="2207399" y="203200"/>
                  </a:lnTo>
                  <a:lnTo>
                    <a:pt x="2273820" y="241300"/>
                  </a:lnTo>
                  <a:lnTo>
                    <a:pt x="2337701" y="292100"/>
                  </a:lnTo>
                  <a:lnTo>
                    <a:pt x="2398915" y="330200"/>
                  </a:lnTo>
                  <a:lnTo>
                    <a:pt x="2457462" y="381000"/>
                  </a:lnTo>
                  <a:lnTo>
                    <a:pt x="2513342" y="431800"/>
                  </a:lnTo>
                  <a:lnTo>
                    <a:pt x="2566428" y="482600"/>
                  </a:lnTo>
                  <a:lnTo>
                    <a:pt x="2616593" y="533400"/>
                  </a:lnTo>
                  <a:lnTo>
                    <a:pt x="2663964" y="596900"/>
                  </a:lnTo>
                  <a:lnTo>
                    <a:pt x="2708414" y="647700"/>
                  </a:lnTo>
                  <a:lnTo>
                    <a:pt x="2749816" y="711200"/>
                  </a:lnTo>
                  <a:lnTo>
                    <a:pt x="2788170" y="774700"/>
                  </a:lnTo>
                  <a:lnTo>
                    <a:pt x="2823476" y="838200"/>
                  </a:lnTo>
                  <a:lnTo>
                    <a:pt x="2855607" y="901700"/>
                  </a:lnTo>
                  <a:lnTo>
                    <a:pt x="2884690" y="965200"/>
                  </a:lnTo>
                  <a:lnTo>
                    <a:pt x="2910344" y="1041400"/>
                  </a:lnTo>
                  <a:lnTo>
                    <a:pt x="2932823" y="1104900"/>
                  </a:lnTo>
                  <a:lnTo>
                    <a:pt x="2952000" y="1181100"/>
                  </a:lnTo>
                  <a:lnTo>
                    <a:pt x="2967748" y="1257300"/>
                  </a:lnTo>
                  <a:lnTo>
                    <a:pt x="2979940" y="1320800"/>
                  </a:lnTo>
                  <a:lnTo>
                    <a:pt x="2988830" y="1397000"/>
                  </a:lnTo>
                  <a:lnTo>
                    <a:pt x="2994037" y="1473200"/>
                  </a:lnTo>
                  <a:lnTo>
                    <a:pt x="2995815" y="1549400"/>
                  </a:lnTo>
                  <a:lnTo>
                    <a:pt x="2993783" y="1612900"/>
                  </a:lnTo>
                  <a:lnTo>
                    <a:pt x="2988068" y="1689100"/>
                  </a:lnTo>
                  <a:lnTo>
                    <a:pt x="2978670" y="1765300"/>
                  </a:lnTo>
                  <a:lnTo>
                    <a:pt x="2965462" y="1841500"/>
                  </a:lnTo>
                  <a:lnTo>
                    <a:pt x="2948444" y="1917700"/>
                  </a:lnTo>
                  <a:lnTo>
                    <a:pt x="2927489" y="1993900"/>
                  </a:lnTo>
                  <a:lnTo>
                    <a:pt x="2902597" y="2070100"/>
                  </a:lnTo>
                  <a:lnTo>
                    <a:pt x="2873768" y="2133600"/>
                  </a:lnTo>
                  <a:lnTo>
                    <a:pt x="2841129" y="2209800"/>
                  </a:lnTo>
                  <a:lnTo>
                    <a:pt x="2805442" y="2273300"/>
                  </a:lnTo>
                  <a:lnTo>
                    <a:pt x="2766707" y="2349500"/>
                  </a:lnTo>
                  <a:lnTo>
                    <a:pt x="2724924" y="2413000"/>
                  </a:lnTo>
                  <a:lnTo>
                    <a:pt x="2680347" y="2463800"/>
                  </a:lnTo>
                  <a:lnTo>
                    <a:pt x="2633103" y="2527300"/>
                  </a:lnTo>
                  <a:lnTo>
                    <a:pt x="2583319" y="2590800"/>
                  </a:lnTo>
                  <a:lnTo>
                    <a:pt x="2531122" y="2641600"/>
                  </a:lnTo>
                  <a:lnTo>
                    <a:pt x="2476639" y="2692400"/>
                  </a:lnTo>
                  <a:lnTo>
                    <a:pt x="2419870" y="2730500"/>
                  </a:lnTo>
                  <a:lnTo>
                    <a:pt x="2361069" y="2781300"/>
                  </a:lnTo>
                  <a:lnTo>
                    <a:pt x="2300363" y="2819400"/>
                  </a:lnTo>
                  <a:lnTo>
                    <a:pt x="2237752" y="2857500"/>
                  </a:lnTo>
                  <a:lnTo>
                    <a:pt x="2173490" y="2895600"/>
                  </a:lnTo>
                  <a:lnTo>
                    <a:pt x="2107831" y="2921000"/>
                  </a:lnTo>
                  <a:lnTo>
                    <a:pt x="2040648" y="2959100"/>
                  </a:lnTo>
                  <a:lnTo>
                    <a:pt x="1902472" y="3009900"/>
                  </a:lnTo>
                  <a:lnTo>
                    <a:pt x="1614309" y="3060700"/>
                  </a:lnTo>
                  <a:lnTo>
                    <a:pt x="1689620" y="3060700"/>
                  </a:lnTo>
                  <a:lnTo>
                    <a:pt x="1835035" y="3035300"/>
                  </a:lnTo>
                  <a:lnTo>
                    <a:pt x="1906282" y="3009900"/>
                  </a:lnTo>
                  <a:lnTo>
                    <a:pt x="1976513" y="2997200"/>
                  </a:lnTo>
                  <a:lnTo>
                    <a:pt x="2045728" y="2971800"/>
                  </a:lnTo>
                  <a:lnTo>
                    <a:pt x="2113419" y="2933700"/>
                  </a:lnTo>
                  <a:lnTo>
                    <a:pt x="2179713" y="2908300"/>
                  </a:lnTo>
                  <a:lnTo>
                    <a:pt x="2244356" y="2870200"/>
                  </a:lnTo>
                  <a:lnTo>
                    <a:pt x="2307475" y="2832100"/>
                  </a:lnTo>
                  <a:lnTo>
                    <a:pt x="2368689" y="2794000"/>
                  </a:lnTo>
                  <a:lnTo>
                    <a:pt x="2427998" y="2743200"/>
                  </a:lnTo>
                  <a:lnTo>
                    <a:pt x="2485275" y="2692400"/>
                  </a:lnTo>
                  <a:lnTo>
                    <a:pt x="2540266" y="2641600"/>
                  </a:lnTo>
                  <a:lnTo>
                    <a:pt x="2592844" y="2590800"/>
                  </a:lnTo>
                  <a:lnTo>
                    <a:pt x="2643009" y="2540000"/>
                  </a:lnTo>
                  <a:lnTo>
                    <a:pt x="2690634" y="2476500"/>
                  </a:lnTo>
                  <a:lnTo>
                    <a:pt x="2735592" y="2413000"/>
                  </a:lnTo>
                  <a:lnTo>
                    <a:pt x="2777629" y="2349500"/>
                  </a:lnTo>
                  <a:lnTo>
                    <a:pt x="2816745" y="2286000"/>
                  </a:lnTo>
                  <a:lnTo>
                    <a:pt x="2852686" y="2209800"/>
                  </a:lnTo>
                  <a:lnTo>
                    <a:pt x="2885579" y="2146300"/>
                  </a:lnTo>
                  <a:lnTo>
                    <a:pt x="2914662" y="2070100"/>
                  </a:lnTo>
                  <a:lnTo>
                    <a:pt x="2939808" y="1993900"/>
                  </a:lnTo>
                  <a:lnTo>
                    <a:pt x="2960763" y="1917700"/>
                  </a:lnTo>
                  <a:lnTo>
                    <a:pt x="2978035" y="1841500"/>
                  </a:lnTo>
                  <a:lnTo>
                    <a:pt x="2991243" y="1765300"/>
                  </a:lnTo>
                  <a:lnTo>
                    <a:pt x="3000768" y="1689100"/>
                  </a:lnTo>
                  <a:lnTo>
                    <a:pt x="3006483" y="1625600"/>
                  </a:lnTo>
                  <a:lnTo>
                    <a:pt x="3008515" y="1549400"/>
                  </a:lnTo>
                  <a:lnTo>
                    <a:pt x="3006737" y="1473200"/>
                  </a:lnTo>
                  <a:lnTo>
                    <a:pt x="3001403" y="1397000"/>
                  </a:lnTo>
                  <a:lnTo>
                    <a:pt x="2992513" y="1320800"/>
                  </a:lnTo>
                  <a:lnTo>
                    <a:pt x="2980194" y="1244600"/>
                  </a:lnTo>
                  <a:lnTo>
                    <a:pt x="2964319" y="1181100"/>
                  </a:lnTo>
                  <a:lnTo>
                    <a:pt x="2944888" y="1104900"/>
                  </a:lnTo>
                  <a:lnTo>
                    <a:pt x="2922282" y="1028700"/>
                  </a:lnTo>
                  <a:lnTo>
                    <a:pt x="2896374" y="965200"/>
                  </a:lnTo>
                  <a:lnTo>
                    <a:pt x="2867037" y="901700"/>
                  </a:lnTo>
                  <a:lnTo>
                    <a:pt x="2834652" y="825500"/>
                  </a:lnTo>
                  <a:lnTo>
                    <a:pt x="2798965" y="762000"/>
                  </a:lnTo>
                  <a:lnTo>
                    <a:pt x="2760357" y="698500"/>
                  </a:lnTo>
                  <a:lnTo>
                    <a:pt x="2718447" y="647700"/>
                  </a:lnTo>
                  <a:lnTo>
                    <a:pt x="2673743" y="584200"/>
                  </a:lnTo>
                  <a:lnTo>
                    <a:pt x="2625864" y="520700"/>
                  </a:lnTo>
                  <a:lnTo>
                    <a:pt x="2575318" y="469900"/>
                  </a:lnTo>
                  <a:lnTo>
                    <a:pt x="2521851" y="419100"/>
                  </a:lnTo>
                  <a:lnTo>
                    <a:pt x="2465463" y="368300"/>
                  </a:lnTo>
                  <a:lnTo>
                    <a:pt x="2406408" y="317500"/>
                  </a:lnTo>
                  <a:lnTo>
                    <a:pt x="2344686" y="279400"/>
                  </a:lnTo>
                  <a:lnTo>
                    <a:pt x="2280170" y="228600"/>
                  </a:lnTo>
                  <a:lnTo>
                    <a:pt x="2213241" y="190500"/>
                  </a:lnTo>
                  <a:lnTo>
                    <a:pt x="2143645" y="152400"/>
                  </a:lnTo>
                  <a:lnTo>
                    <a:pt x="1849132" y="50800"/>
                  </a:lnTo>
                  <a:lnTo>
                    <a:pt x="1548396" y="0"/>
                  </a:lnTo>
                  <a:close/>
                </a:path>
                <a:path w="3008629" h="3073400">
                  <a:moveTo>
                    <a:pt x="62839" y="838200"/>
                  </a:moveTo>
                  <a:lnTo>
                    <a:pt x="50203" y="838200"/>
                  </a:lnTo>
                  <a:lnTo>
                    <a:pt x="60515" y="939800"/>
                  </a:lnTo>
                  <a:lnTo>
                    <a:pt x="80746" y="927100"/>
                  </a:lnTo>
                  <a:lnTo>
                    <a:pt x="59956" y="927100"/>
                  </a:lnTo>
                  <a:lnTo>
                    <a:pt x="69718" y="904524"/>
                  </a:lnTo>
                  <a:lnTo>
                    <a:pt x="62839" y="838200"/>
                  </a:lnTo>
                  <a:close/>
                </a:path>
                <a:path w="3008629" h="3073400">
                  <a:moveTo>
                    <a:pt x="69718" y="904524"/>
                  </a:moveTo>
                  <a:lnTo>
                    <a:pt x="59956" y="927100"/>
                  </a:lnTo>
                  <a:lnTo>
                    <a:pt x="62077" y="927100"/>
                  </a:lnTo>
                  <a:lnTo>
                    <a:pt x="71403" y="920775"/>
                  </a:lnTo>
                  <a:lnTo>
                    <a:pt x="69718" y="904524"/>
                  </a:lnTo>
                  <a:close/>
                </a:path>
                <a:path w="3008629" h="3073400">
                  <a:moveTo>
                    <a:pt x="71403" y="920775"/>
                  </a:moveTo>
                  <a:lnTo>
                    <a:pt x="62077" y="927100"/>
                  </a:lnTo>
                  <a:lnTo>
                    <a:pt x="71513" y="927100"/>
                  </a:lnTo>
                  <a:lnTo>
                    <a:pt x="71971" y="926252"/>
                  </a:lnTo>
                  <a:lnTo>
                    <a:pt x="71403" y="920775"/>
                  </a:lnTo>
                  <a:close/>
                </a:path>
                <a:path w="3008629" h="3073400">
                  <a:moveTo>
                    <a:pt x="71971" y="926252"/>
                  </a:moveTo>
                  <a:lnTo>
                    <a:pt x="71513" y="927100"/>
                  </a:lnTo>
                  <a:lnTo>
                    <a:pt x="72059" y="927100"/>
                  </a:lnTo>
                  <a:lnTo>
                    <a:pt x="71971" y="926252"/>
                  </a:lnTo>
                  <a:close/>
                </a:path>
                <a:path w="3008629" h="3073400">
                  <a:moveTo>
                    <a:pt x="144983" y="876300"/>
                  </a:moveTo>
                  <a:lnTo>
                    <a:pt x="136982" y="876300"/>
                  </a:lnTo>
                  <a:lnTo>
                    <a:pt x="76978" y="916994"/>
                  </a:lnTo>
                  <a:lnTo>
                    <a:pt x="71971" y="926252"/>
                  </a:lnTo>
                  <a:lnTo>
                    <a:pt x="72059" y="927100"/>
                  </a:lnTo>
                  <a:lnTo>
                    <a:pt x="80746" y="927100"/>
                  </a:lnTo>
                  <a:lnTo>
                    <a:pt x="141439" y="889000"/>
                  </a:lnTo>
                  <a:lnTo>
                    <a:pt x="144310" y="889000"/>
                  </a:lnTo>
                  <a:lnTo>
                    <a:pt x="144983" y="876300"/>
                  </a:lnTo>
                  <a:close/>
                </a:path>
                <a:path w="3008629" h="3073400">
                  <a:moveTo>
                    <a:pt x="76978" y="916994"/>
                  </a:moveTo>
                  <a:lnTo>
                    <a:pt x="71403" y="920775"/>
                  </a:lnTo>
                  <a:lnTo>
                    <a:pt x="71971" y="926252"/>
                  </a:lnTo>
                  <a:lnTo>
                    <a:pt x="76978" y="916994"/>
                  </a:lnTo>
                  <a:close/>
                </a:path>
                <a:path w="3008629" h="3073400">
                  <a:moveTo>
                    <a:pt x="1399425" y="12700"/>
                  </a:moveTo>
                  <a:lnTo>
                    <a:pt x="1250454" y="12700"/>
                  </a:lnTo>
                  <a:lnTo>
                    <a:pt x="1177429" y="25400"/>
                  </a:lnTo>
                  <a:lnTo>
                    <a:pt x="1105166" y="50800"/>
                  </a:lnTo>
                  <a:lnTo>
                    <a:pt x="1033792" y="63500"/>
                  </a:lnTo>
                  <a:lnTo>
                    <a:pt x="826782" y="139700"/>
                  </a:lnTo>
                  <a:lnTo>
                    <a:pt x="760361" y="177800"/>
                  </a:lnTo>
                  <a:lnTo>
                    <a:pt x="695718" y="215900"/>
                  </a:lnTo>
                  <a:lnTo>
                    <a:pt x="632599" y="254000"/>
                  </a:lnTo>
                  <a:lnTo>
                    <a:pt x="571385" y="292100"/>
                  </a:lnTo>
                  <a:lnTo>
                    <a:pt x="512076" y="342900"/>
                  </a:lnTo>
                  <a:lnTo>
                    <a:pt x="454926" y="381000"/>
                  </a:lnTo>
                  <a:lnTo>
                    <a:pt x="399935" y="431800"/>
                  </a:lnTo>
                  <a:lnTo>
                    <a:pt x="347357" y="495300"/>
                  </a:lnTo>
                  <a:lnTo>
                    <a:pt x="297192" y="546100"/>
                  </a:lnTo>
                  <a:lnTo>
                    <a:pt x="249567" y="609600"/>
                  </a:lnTo>
                  <a:lnTo>
                    <a:pt x="204558" y="660400"/>
                  </a:lnTo>
                  <a:lnTo>
                    <a:pt x="162483" y="736600"/>
                  </a:lnTo>
                  <a:lnTo>
                    <a:pt x="123469" y="800100"/>
                  </a:lnTo>
                  <a:lnTo>
                    <a:pt x="87414" y="863600"/>
                  </a:lnTo>
                  <a:lnTo>
                    <a:pt x="69718" y="904524"/>
                  </a:lnTo>
                  <a:lnTo>
                    <a:pt x="71403" y="920775"/>
                  </a:lnTo>
                  <a:lnTo>
                    <a:pt x="76978" y="916994"/>
                  </a:lnTo>
                  <a:lnTo>
                    <a:pt x="98983" y="876300"/>
                  </a:lnTo>
                  <a:lnTo>
                    <a:pt x="134747" y="800100"/>
                  </a:lnTo>
                  <a:lnTo>
                    <a:pt x="173456" y="736600"/>
                  </a:lnTo>
                  <a:lnTo>
                    <a:pt x="215201" y="673100"/>
                  </a:lnTo>
                  <a:lnTo>
                    <a:pt x="259727" y="609600"/>
                  </a:lnTo>
                  <a:lnTo>
                    <a:pt x="306971" y="558800"/>
                  </a:lnTo>
                  <a:lnTo>
                    <a:pt x="356882" y="495300"/>
                  </a:lnTo>
                  <a:lnTo>
                    <a:pt x="408952" y="444500"/>
                  </a:lnTo>
                  <a:lnTo>
                    <a:pt x="463562" y="393700"/>
                  </a:lnTo>
                  <a:lnTo>
                    <a:pt x="520331" y="342900"/>
                  </a:lnTo>
                  <a:lnTo>
                    <a:pt x="579132" y="304800"/>
                  </a:lnTo>
                  <a:lnTo>
                    <a:pt x="639838" y="266700"/>
                  </a:lnTo>
                  <a:lnTo>
                    <a:pt x="702322" y="228600"/>
                  </a:lnTo>
                  <a:lnTo>
                    <a:pt x="766584" y="190500"/>
                  </a:lnTo>
                  <a:lnTo>
                    <a:pt x="832370" y="152400"/>
                  </a:lnTo>
                  <a:lnTo>
                    <a:pt x="968006" y="101600"/>
                  </a:lnTo>
                  <a:lnTo>
                    <a:pt x="1037729" y="76200"/>
                  </a:lnTo>
                  <a:lnTo>
                    <a:pt x="1108468" y="63500"/>
                  </a:lnTo>
                  <a:lnTo>
                    <a:pt x="1180096" y="38100"/>
                  </a:lnTo>
                  <a:lnTo>
                    <a:pt x="1252613" y="25400"/>
                  </a:lnTo>
                  <a:lnTo>
                    <a:pt x="1325765" y="25400"/>
                  </a:lnTo>
                  <a:lnTo>
                    <a:pt x="1399425" y="12700"/>
                  </a:lnTo>
                  <a:close/>
                </a:path>
              </a:pathLst>
            </a:custGeom>
            <a:solidFill>
              <a:srgbClr val="FF0000"/>
            </a:solidFill>
          </p:spPr>
          <p:txBody>
            <a:bodyPr wrap="square" lIns="0" tIns="0" rIns="0" bIns="0" rtlCol="0"/>
            <a:lstStyle/>
            <a:p>
              <a:endParaRPr/>
            </a:p>
          </p:txBody>
        </p:sp>
        <p:pic>
          <p:nvPicPr>
            <p:cNvPr id="13" name="object 6">
              <a:extLst>
                <a:ext uri="{FF2B5EF4-FFF2-40B4-BE49-F238E27FC236}">
                  <a16:creationId xmlns:a16="http://schemas.microsoft.com/office/drawing/2014/main" id="{D19847B1-7B7F-40A2-B5AF-D937E551DBCC}"/>
                </a:ext>
              </a:extLst>
            </p:cNvPr>
            <p:cNvPicPr/>
            <p:nvPr/>
          </p:nvPicPr>
          <p:blipFill>
            <a:blip r:embed="rId4" cstate="print"/>
            <a:stretch>
              <a:fillRect/>
            </a:stretch>
          </p:blipFill>
          <p:spPr>
            <a:xfrm>
              <a:off x="268224" y="2616708"/>
              <a:ext cx="1327404" cy="1327403"/>
            </a:xfrm>
            <a:prstGeom prst="rect">
              <a:avLst/>
            </a:prstGeom>
          </p:spPr>
        </p:pic>
        <p:pic>
          <p:nvPicPr>
            <p:cNvPr id="14" name="object 7">
              <a:extLst>
                <a:ext uri="{FF2B5EF4-FFF2-40B4-BE49-F238E27FC236}">
                  <a16:creationId xmlns:a16="http://schemas.microsoft.com/office/drawing/2014/main" id="{A7EE6E8E-CC36-4400-B03D-7A518CC897C4}"/>
                </a:ext>
              </a:extLst>
            </p:cNvPr>
            <p:cNvPicPr/>
            <p:nvPr/>
          </p:nvPicPr>
          <p:blipFill>
            <a:blip r:embed="rId5" cstate="print"/>
            <a:stretch>
              <a:fillRect/>
            </a:stretch>
          </p:blipFill>
          <p:spPr>
            <a:xfrm>
              <a:off x="633983" y="2907791"/>
              <a:ext cx="841247" cy="842772"/>
            </a:xfrm>
            <a:prstGeom prst="rect">
              <a:avLst/>
            </a:prstGeom>
          </p:spPr>
        </p:pic>
        <p:pic>
          <p:nvPicPr>
            <p:cNvPr id="15" name="object 8">
              <a:extLst>
                <a:ext uri="{FF2B5EF4-FFF2-40B4-BE49-F238E27FC236}">
                  <a16:creationId xmlns:a16="http://schemas.microsoft.com/office/drawing/2014/main" id="{CF1AA3C8-9B43-4797-BF70-C696C34DAE77}"/>
                </a:ext>
              </a:extLst>
            </p:cNvPr>
            <p:cNvPicPr/>
            <p:nvPr/>
          </p:nvPicPr>
          <p:blipFill>
            <a:blip r:embed="rId6" cstate="print"/>
            <a:stretch>
              <a:fillRect/>
            </a:stretch>
          </p:blipFill>
          <p:spPr>
            <a:xfrm>
              <a:off x="0" y="3090659"/>
              <a:ext cx="684288" cy="935748"/>
            </a:xfrm>
            <a:prstGeom prst="rect">
              <a:avLst/>
            </a:prstGeom>
          </p:spPr>
        </p:pic>
        <p:pic>
          <p:nvPicPr>
            <p:cNvPr id="16" name="object 9">
              <a:extLst>
                <a:ext uri="{FF2B5EF4-FFF2-40B4-BE49-F238E27FC236}">
                  <a16:creationId xmlns:a16="http://schemas.microsoft.com/office/drawing/2014/main" id="{A7E93675-D61C-41DD-8534-A11722B8094F}"/>
                </a:ext>
              </a:extLst>
            </p:cNvPr>
            <p:cNvPicPr/>
            <p:nvPr/>
          </p:nvPicPr>
          <p:blipFill>
            <a:blip r:embed="rId7" cstate="print"/>
            <a:stretch>
              <a:fillRect/>
            </a:stretch>
          </p:blipFill>
          <p:spPr>
            <a:xfrm>
              <a:off x="1524" y="3118103"/>
              <a:ext cx="632460" cy="842772"/>
            </a:xfrm>
            <a:prstGeom prst="rect">
              <a:avLst/>
            </a:prstGeom>
          </p:spPr>
        </p:pic>
        <p:sp>
          <p:nvSpPr>
            <p:cNvPr id="17" name="object 10">
              <a:extLst>
                <a:ext uri="{FF2B5EF4-FFF2-40B4-BE49-F238E27FC236}">
                  <a16:creationId xmlns:a16="http://schemas.microsoft.com/office/drawing/2014/main" id="{2769CB97-B64D-4100-9012-2B2C34702F6F}"/>
                </a:ext>
              </a:extLst>
            </p:cNvPr>
            <p:cNvSpPr/>
            <p:nvPr/>
          </p:nvSpPr>
          <p:spPr>
            <a:xfrm>
              <a:off x="1524" y="3118103"/>
              <a:ext cx="632460" cy="843280"/>
            </a:xfrm>
            <a:custGeom>
              <a:avLst/>
              <a:gdLst/>
              <a:ahLst/>
              <a:cxnLst/>
              <a:rect l="l" t="t" r="r" b="b"/>
              <a:pathLst>
                <a:path w="632460" h="843279">
                  <a:moveTo>
                    <a:pt x="0" y="526542"/>
                  </a:moveTo>
                  <a:lnTo>
                    <a:pt x="158115" y="526542"/>
                  </a:lnTo>
                  <a:lnTo>
                    <a:pt x="158115" y="0"/>
                  </a:lnTo>
                  <a:lnTo>
                    <a:pt x="474345" y="0"/>
                  </a:lnTo>
                  <a:lnTo>
                    <a:pt x="474345" y="526542"/>
                  </a:lnTo>
                  <a:lnTo>
                    <a:pt x="632460" y="526542"/>
                  </a:lnTo>
                  <a:lnTo>
                    <a:pt x="316230" y="842772"/>
                  </a:lnTo>
                  <a:lnTo>
                    <a:pt x="0" y="526542"/>
                  </a:lnTo>
                  <a:close/>
                </a:path>
              </a:pathLst>
            </a:custGeom>
            <a:ln w="9525">
              <a:solidFill>
                <a:srgbClr val="BD4A47"/>
              </a:solidFill>
            </a:ln>
          </p:spPr>
          <p:txBody>
            <a:bodyPr wrap="square" lIns="0" tIns="0" rIns="0" bIns="0" rtlCol="0"/>
            <a:lstStyle/>
            <a:p>
              <a:endParaRPr/>
            </a:p>
          </p:txBody>
        </p:sp>
        <p:pic>
          <p:nvPicPr>
            <p:cNvPr id="18" name="object 11">
              <a:extLst>
                <a:ext uri="{FF2B5EF4-FFF2-40B4-BE49-F238E27FC236}">
                  <a16:creationId xmlns:a16="http://schemas.microsoft.com/office/drawing/2014/main" id="{11691B33-4FCE-43B4-9D46-3D2043BF860D}"/>
                </a:ext>
              </a:extLst>
            </p:cNvPr>
            <p:cNvPicPr/>
            <p:nvPr/>
          </p:nvPicPr>
          <p:blipFill>
            <a:blip r:embed="rId8" cstate="print"/>
            <a:stretch>
              <a:fillRect/>
            </a:stretch>
          </p:blipFill>
          <p:spPr>
            <a:xfrm>
              <a:off x="4204049" y="1547591"/>
              <a:ext cx="4939950" cy="1335846"/>
            </a:xfrm>
            <a:prstGeom prst="rect">
              <a:avLst/>
            </a:prstGeom>
          </p:spPr>
        </p:pic>
        <p:sp>
          <p:nvSpPr>
            <p:cNvPr id="19" name="object 13">
              <a:extLst>
                <a:ext uri="{FF2B5EF4-FFF2-40B4-BE49-F238E27FC236}">
                  <a16:creationId xmlns:a16="http://schemas.microsoft.com/office/drawing/2014/main" id="{72513E45-B1F5-47C0-A3D4-98BBB533BBEF}"/>
                </a:ext>
              </a:extLst>
            </p:cNvPr>
            <p:cNvSpPr/>
            <p:nvPr/>
          </p:nvSpPr>
          <p:spPr>
            <a:xfrm>
              <a:off x="972312" y="1269491"/>
              <a:ext cx="5328285" cy="4136390"/>
            </a:xfrm>
            <a:custGeom>
              <a:avLst/>
              <a:gdLst/>
              <a:ahLst/>
              <a:cxnLst/>
              <a:rect l="l" t="t" r="r" b="b"/>
              <a:pathLst>
                <a:path w="5328285" h="4136390">
                  <a:moveTo>
                    <a:pt x="5327904" y="2068068"/>
                  </a:moveTo>
                  <a:lnTo>
                    <a:pt x="5327360" y="2110268"/>
                  </a:lnTo>
                  <a:lnTo>
                    <a:pt x="5325736" y="2152262"/>
                  </a:lnTo>
                  <a:lnTo>
                    <a:pt x="5323042" y="2194043"/>
                  </a:lnTo>
                  <a:lnTo>
                    <a:pt x="5319288" y="2235602"/>
                  </a:lnTo>
                  <a:lnTo>
                    <a:pt x="5314485" y="2276932"/>
                  </a:lnTo>
                  <a:lnTo>
                    <a:pt x="5308643" y="2318023"/>
                  </a:lnTo>
                  <a:lnTo>
                    <a:pt x="5301772" y="2358869"/>
                  </a:lnTo>
                  <a:lnTo>
                    <a:pt x="5293882" y="2399461"/>
                  </a:lnTo>
                  <a:lnTo>
                    <a:pt x="5284985" y="2439792"/>
                  </a:lnTo>
                  <a:lnTo>
                    <a:pt x="5275089" y="2479852"/>
                  </a:lnTo>
                  <a:lnTo>
                    <a:pt x="5264207" y="2519635"/>
                  </a:lnTo>
                  <a:lnTo>
                    <a:pt x="5252347" y="2559132"/>
                  </a:lnTo>
                  <a:lnTo>
                    <a:pt x="5239520" y="2598335"/>
                  </a:lnTo>
                  <a:lnTo>
                    <a:pt x="5225736" y="2637236"/>
                  </a:lnTo>
                  <a:lnTo>
                    <a:pt x="5211007" y="2675828"/>
                  </a:lnTo>
                  <a:lnTo>
                    <a:pt x="5195341" y="2714101"/>
                  </a:lnTo>
                  <a:lnTo>
                    <a:pt x="5178750" y="2752049"/>
                  </a:lnTo>
                  <a:lnTo>
                    <a:pt x="5161244" y="2789663"/>
                  </a:lnTo>
                  <a:lnTo>
                    <a:pt x="5142833" y="2826934"/>
                  </a:lnTo>
                  <a:lnTo>
                    <a:pt x="5123527" y="2863856"/>
                  </a:lnTo>
                  <a:lnTo>
                    <a:pt x="5103337" y="2900420"/>
                  </a:lnTo>
                  <a:lnTo>
                    <a:pt x="5082273" y="2936618"/>
                  </a:lnTo>
                  <a:lnTo>
                    <a:pt x="5060345" y="2972442"/>
                  </a:lnTo>
                  <a:lnTo>
                    <a:pt x="5037564" y="3007884"/>
                  </a:lnTo>
                  <a:lnTo>
                    <a:pt x="5013940" y="3042936"/>
                  </a:lnTo>
                  <a:lnTo>
                    <a:pt x="4989483" y="3077590"/>
                  </a:lnTo>
                  <a:lnTo>
                    <a:pt x="4964204" y="3111838"/>
                  </a:lnTo>
                  <a:lnTo>
                    <a:pt x="4938112" y="3145672"/>
                  </a:lnTo>
                  <a:lnTo>
                    <a:pt x="4911220" y="3179084"/>
                  </a:lnTo>
                  <a:lnTo>
                    <a:pt x="4883535" y="3212066"/>
                  </a:lnTo>
                  <a:lnTo>
                    <a:pt x="4855070" y="3244609"/>
                  </a:lnTo>
                  <a:lnTo>
                    <a:pt x="4825833" y="3276707"/>
                  </a:lnTo>
                  <a:lnTo>
                    <a:pt x="4795837" y="3308351"/>
                  </a:lnTo>
                  <a:lnTo>
                    <a:pt x="4765090" y="3339532"/>
                  </a:lnTo>
                  <a:lnTo>
                    <a:pt x="4733603" y="3370243"/>
                  </a:lnTo>
                  <a:lnTo>
                    <a:pt x="4701387" y="3400476"/>
                  </a:lnTo>
                  <a:lnTo>
                    <a:pt x="4668452" y="3430223"/>
                  </a:lnTo>
                  <a:lnTo>
                    <a:pt x="4634807" y="3459476"/>
                  </a:lnTo>
                  <a:lnTo>
                    <a:pt x="4600464" y="3488226"/>
                  </a:lnTo>
                  <a:lnTo>
                    <a:pt x="4565433" y="3516467"/>
                  </a:lnTo>
                  <a:lnTo>
                    <a:pt x="4529725" y="3544189"/>
                  </a:lnTo>
                  <a:lnTo>
                    <a:pt x="4493348" y="3571385"/>
                  </a:lnTo>
                  <a:lnTo>
                    <a:pt x="4456314" y="3598046"/>
                  </a:lnTo>
                  <a:lnTo>
                    <a:pt x="4418634" y="3624166"/>
                  </a:lnTo>
                  <a:lnTo>
                    <a:pt x="4380316" y="3649735"/>
                  </a:lnTo>
                  <a:lnTo>
                    <a:pt x="4341373" y="3674746"/>
                  </a:lnTo>
                  <a:lnTo>
                    <a:pt x="4301813" y="3699190"/>
                  </a:lnTo>
                  <a:lnTo>
                    <a:pt x="4261648" y="3723060"/>
                  </a:lnTo>
                  <a:lnTo>
                    <a:pt x="4220887" y="3746348"/>
                  </a:lnTo>
                  <a:lnTo>
                    <a:pt x="4179541" y="3769046"/>
                  </a:lnTo>
                  <a:lnTo>
                    <a:pt x="4137621" y="3791145"/>
                  </a:lnTo>
                  <a:lnTo>
                    <a:pt x="4095136" y="3812638"/>
                  </a:lnTo>
                  <a:lnTo>
                    <a:pt x="4052097" y="3833516"/>
                  </a:lnTo>
                  <a:lnTo>
                    <a:pt x="4008515" y="3853772"/>
                  </a:lnTo>
                  <a:lnTo>
                    <a:pt x="3964399" y="3873398"/>
                  </a:lnTo>
                  <a:lnTo>
                    <a:pt x="3919759" y="3892385"/>
                  </a:lnTo>
                  <a:lnTo>
                    <a:pt x="3874607" y="3910726"/>
                  </a:lnTo>
                  <a:lnTo>
                    <a:pt x="3828953" y="3928412"/>
                  </a:lnTo>
                  <a:lnTo>
                    <a:pt x="3782806" y="3945436"/>
                  </a:lnTo>
                  <a:lnTo>
                    <a:pt x="3736178" y="3961789"/>
                  </a:lnTo>
                  <a:lnTo>
                    <a:pt x="3689078" y="3977464"/>
                  </a:lnTo>
                  <a:lnTo>
                    <a:pt x="3641517" y="3992452"/>
                  </a:lnTo>
                  <a:lnTo>
                    <a:pt x="3593505" y="4006746"/>
                  </a:lnTo>
                  <a:lnTo>
                    <a:pt x="3545052" y="4020337"/>
                  </a:lnTo>
                  <a:lnTo>
                    <a:pt x="3496169" y="4033218"/>
                  </a:lnTo>
                  <a:lnTo>
                    <a:pt x="3446867" y="4045380"/>
                  </a:lnTo>
                  <a:lnTo>
                    <a:pt x="3397154" y="4056816"/>
                  </a:lnTo>
                  <a:lnTo>
                    <a:pt x="3347043" y="4067517"/>
                  </a:lnTo>
                  <a:lnTo>
                    <a:pt x="3296542" y="4077475"/>
                  </a:lnTo>
                  <a:lnTo>
                    <a:pt x="3245663" y="4086683"/>
                  </a:lnTo>
                  <a:lnTo>
                    <a:pt x="3194415" y="4095132"/>
                  </a:lnTo>
                  <a:lnTo>
                    <a:pt x="3142809" y="4102814"/>
                  </a:lnTo>
                  <a:lnTo>
                    <a:pt x="3090856" y="4109722"/>
                  </a:lnTo>
                  <a:lnTo>
                    <a:pt x="3038566" y="4115847"/>
                  </a:lnTo>
                  <a:lnTo>
                    <a:pt x="2985948" y="4121182"/>
                  </a:lnTo>
                  <a:lnTo>
                    <a:pt x="2933013" y="4125718"/>
                  </a:lnTo>
                  <a:lnTo>
                    <a:pt x="2879773" y="4129447"/>
                  </a:lnTo>
                  <a:lnTo>
                    <a:pt x="2826236" y="4132361"/>
                  </a:lnTo>
                  <a:lnTo>
                    <a:pt x="2772413" y="4134453"/>
                  </a:lnTo>
                  <a:lnTo>
                    <a:pt x="2718315" y="4135713"/>
                  </a:lnTo>
                  <a:lnTo>
                    <a:pt x="2663952" y="4136136"/>
                  </a:lnTo>
                  <a:lnTo>
                    <a:pt x="2609588" y="4135713"/>
                  </a:lnTo>
                  <a:lnTo>
                    <a:pt x="2555490" y="4134453"/>
                  </a:lnTo>
                  <a:lnTo>
                    <a:pt x="2501667" y="4132361"/>
                  </a:lnTo>
                  <a:lnTo>
                    <a:pt x="2448130" y="4129447"/>
                  </a:lnTo>
                  <a:lnTo>
                    <a:pt x="2394890" y="4125718"/>
                  </a:lnTo>
                  <a:lnTo>
                    <a:pt x="2341955" y="4121182"/>
                  </a:lnTo>
                  <a:lnTo>
                    <a:pt x="2289337" y="4115847"/>
                  </a:lnTo>
                  <a:lnTo>
                    <a:pt x="2237047" y="4109722"/>
                  </a:lnTo>
                  <a:lnTo>
                    <a:pt x="2185094" y="4102814"/>
                  </a:lnTo>
                  <a:lnTo>
                    <a:pt x="2133488" y="4095132"/>
                  </a:lnTo>
                  <a:lnTo>
                    <a:pt x="2082240" y="4086683"/>
                  </a:lnTo>
                  <a:lnTo>
                    <a:pt x="2031361" y="4077475"/>
                  </a:lnTo>
                  <a:lnTo>
                    <a:pt x="1980860" y="4067517"/>
                  </a:lnTo>
                  <a:lnTo>
                    <a:pt x="1930749" y="4056816"/>
                  </a:lnTo>
                  <a:lnTo>
                    <a:pt x="1881036" y="4045380"/>
                  </a:lnTo>
                  <a:lnTo>
                    <a:pt x="1831734" y="4033218"/>
                  </a:lnTo>
                  <a:lnTo>
                    <a:pt x="1782851" y="4020337"/>
                  </a:lnTo>
                  <a:lnTo>
                    <a:pt x="1734398" y="4006746"/>
                  </a:lnTo>
                  <a:lnTo>
                    <a:pt x="1686386" y="3992452"/>
                  </a:lnTo>
                  <a:lnTo>
                    <a:pt x="1638825" y="3977464"/>
                  </a:lnTo>
                  <a:lnTo>
                    <a:pt x="1591725" y="3961789"/>
                  </a:lnTo>
                  <a:lnTo>
                    <a:pt x="1545097" y="3945436"/>
                  </a:lnTo>
                  <a:lnTo>
                    <a:pt x="1498950" y="3928412"/>
                  </a:lnTo>
                  <a:lnTo>
                    <a:pt x="1453296" y="3910726"/>
                  </a:lnTo>
                  <a:lnTo>
                    <a:pt x="1408144" y="3892385"/>
                  </a:lnTo>
                  <a:lnTo>
                    <a:pt x="1363504" y="3873398"/>
                  </a:lnTo>
                  <a:lnTo>
                    <a:pt x="1319388" y="3853772"/>
                  </a:lnTo>
                  <a:lnTo>
                    <a:pt x="1275806" y="3833516"/>
                  </a:lnTo>
                  <a:lnTo>
                    <a:pt x="1232767" y="3812638"/>
                  </a:lnTo>
                  <a:lnTo>
                    <a:pt x="1190282" y="3791145"/>
                  </a:lnTo>
                  <a:lnTo>
                    <a:pt x="1148362" y="3769046"/>
                  </a:lnTo>
                  <a:lnTo>
                    <a:pt x="1107016" y="3746348"/>
                  </a:lnTo>
                  <a:lnTo>
                    <a:pt x="1066255" y="3723060"/>
                  </a:lnTo>
                  <a:lnTo>
                    <a:pt x="1026090" y="3699190"/>
                  </a:lnTo>
                  <a:lnTo>
                    <a:pt x="986530" y="3674746"/>
                  </a:lnTo>
                  <a:lnTo>
                    <a:pt x="947587" y="3649735"/>
                  </a:lnTo>
                  <a:lnTo>
                    <a:pt x="909269" y="3624166"/>
                  </a:lnTo>
                  <a:lnTo>
                    <a:pt x="871589" y="3598046"/>
                  </a:lnTo>
                  <a:lnTo>
                    <a:pt x="834555" y="3571385"/>
                  </a:lnTo>
                  <a:lnTo>
                    <a:pt x="798178" y="3544189"/>
                  </a:lnTo>
                  <a:lnTo>
                    <a:pt x="762470" y="3516467"/>
                  </a:lnTo>
                  <a:lnTo>
                    <a:pt x="727439" y="3488226"/>
                  </a:lnTo>
                  <a:lnTo>
                    <a:pt x="693096" y="3459476"/>
                  </a:lnTo>
                  <a:lnTo>
                    <a:pt x="659451" y="3430223"/>
                  </a:lnTo>
                  <a:lnTo>
                    <a:pt x="626516" y="3400476"/>
                  </a:lnTo>
                  <a:lnTo>
                    <a:pt x="594300" y="3370243"/>
                  </a:lnTo>
                  <a:lnTo>
                    <a:pt x="562813" y="3339532"/>
                  </a:lnTo>
                  <a:lnTo>
                    <a:pt x="532066" y="3308351"/>
                  </a:lnTo>
                  <a:lnTo>
                    <a:pt x="502070" y="3276707"/>
                  </a:lnTo>
                  <a:lnTo>
                    <a:pt x="472833" y="3244609"/>
                  </a:lnTo>
                  <a:lnTo>
                    <a:pt x="444368" y="3212066"/>
                  </a:lnTo>
                  <a:lnTo>
                    <a:pt x="416683" y="3179084"/>
                  </a:lnTo>
                  <a:lnTo>
                    <a:pt x="389791" y="3145672"/>
                  </a:lnTo>
                  <a:lnTo>
                    <a:pt x="363699" y="3111838"/>
                  </a:lnTo>
                  <a:lnTo>
                    <a:pt x="338420" y="3077590"/>
                  </a:lnTo>
                  <a:lnTo>
                    <a:pt x="313963" y="3042936"/>
                  </a:lnTo>
                  <a:lnTo>
                    <a:pt x="290339" y="3007884"/>
                  </a:lnTo>
                  <a:lnTo>
                    <a:pt x="267558" y="2972442"/>
                  </a:lnTo>
                  <a:lnTo>
                    <a:pt x="245630" y="2936618"/>
                  </a:lnTo>
                  <a:lnTo>
                    <a:pt x="224566" y="2900420"/>
                  </a:lnTo>
                  <a:lnTo>
                    <a:pt x="204376" y="2863856"/>
                  </a:lnTo>
                  <a:lnTo>
                    <a:pt x="185070" y="2826934"/>
                  </a:lnTo>
                  <a:lnTo>
                    <a:pt x="166659" y="2789663"/>
                  </a:lnTo>
                  <a:lnTo>
                    <a:pt x="149153" y="2752049"/>
                  </a:lnTo>
                  <a:lnTo>
                    <a:pt x="132562" y="2714101"/>
                  </a:lnTo>
                  <a:lnTo>
                    <a:pt x="116896" y="2675828"/>
                  </a:lnTo>
                  <a:lnTo>
                    <a:pt x="102167" y="2637236"/>
                  </a:lnTo>
                  <a:lnTo>
                    <a:pt x="88383" y="2598335"/>
                  </a:lnTo>
                  <a:lnTo>
                    <a:pt x="75556" y="2559132"/>
                  </a:lnTo>
                  <a:lnTo>
                    <a:pt x="63696" y="2519635"/>
                  </a:lnTo>
                  <a:lnTo>
                    <a:pt x="52814" y="2479852"/>
                  </a:lnTo>
                  <a:lnTo>
                    <a:pt x="42918" y="2439792"/>
                  </a:lnTo>
                  <a:lnTo>
                    <a:pt x="34021" y="2399461"/>
                  </a:lnTo>
                  <a:lnTo>
                    <a:pt x="26131" y="2358869"/>
                  </a:lnTo>
                  <a:lnTo>
                    <a:pt x="19260" y="2318023"/>
                  </a:lnTo>
                  <a:lnTo>
                    <a:pt x="13418" y="2276932"/>
                  </a:lnTo>
                  <a:lnTo>
                    <a:pt x="8615" y="2235602"/>
                  </a:lnTo>
                  <a:lnTo>
                    <a:pt x="4861" y="2194043"/>
                  </a:lnTo>
                  <a:lnTo>
                    <a:pt x="2167" y="2152262"/>
                  </a:lnTo>
                  <a:lnTo>
                    <a:pt x="543" y="2110268"/>
                  </a:lnTo>
                  <a:lnTo>
                    <a:pt x="0" y="2068068"/>
                  </a:lnTo>
                  <a:lnTo>
                    <a:pt x="543" y="2025867"/>
                  </a:lnTo>
                  <a:lnTo>
                    <a:pt x="2167" y="1983873"/>
                  </a:lnTo>
                  <a:lnTo>
                    <a:pt x="4861" y="1942092"/>
                  </a:lnTo>
                  <a:lnTo>
                    <a:pt x="8615" y="1900533"/>
                  </a:lnTo>
                  <a:lnTo>
                    <a:pt x="13418" y="1859203"/>
                  </a:lnTo>
                  <a:lnTo>
                    <a:pt x="19260" y="1818112"/>
                  </a:lnTo>
                  <a:lnTo>
                    <a:pt x="26131" y="1777266"/>
                  </a:lnTo>
                  <a:lnTo>
                    <a:pt x="34021" y="1736674"/>
                  </a:lnTo>
                  <a:lnTo>
                    <a:pt x="42918" y="1696343"/>
                  </a:lnTo>
                  <a:lnTo>
                    <a:pt x="52814" y="1656283"/>
                  </a:lnTo>
                  <a:lnTo>
                    <a:pt x="63696" y="1616500"/>
                  </a:lnTo>
                  <a:lnTo>
                    <a:pt x="75556" y="1577003"/>
                  </a:lnTo>
                  <a:lnTo>
                    <a:pt x="88383" y="1537800"/>
                  </a:lnTo>
                  <a:lnTo>
                    <a:pt x="102167" y="1498899"/>
                  </a:lnTo>
                  <a:lnTo>
                    <a:pt x="116896" y="1460307"/>
                  </a:lnTo>
                  <a:lnTo>
                    <a:pt x="132562" y="1422034"/>
                  </a:lnTo>
                  <a:lnTo>
                    <a:pt x="149153" y="1384086"/>
                  </a:lnTo>
                  <a:lnTo>
                    <a:pt x="166659" y="1346472"/>
                  </a:lnTo>
                  <a:lnTo>
                    <a:pt x="185070" y="1309201"/>
                  </a:lnTo>
                  <a:lnTo>
                    <a:pt x="204376" y="1272279"/>
                  </a:lnTo>
                  <a:lnTo>
                    <a:pt x="224566" y="1235715"/>
                  </a:lnTo>
                  <a:lnTo>
                    <a:pt x="245630" y="1199517"/>
                  </a:lnTo>
                  <a:lnTo>
                    <a:pt x="267558" y="1163693"/>
                  </a:lnTo>
                  <a:lnTo>
                    <a:pt x="290339" y="1128251"/>
                  </a:lnTo>
                  <a:lnTo>
                    <a:pt x="313963" y="1093199"/>
                  </a:lnTo>
                  <a:lnTo>
                    <a:pt x="338420" y="1058545"/>
                  </a:lnTo>
                  <a:lnTo>
                    <a:pt x="363699" y="1024297"/>
                  </a:lnTo>
                  <a:lnTo>
                    <a:pt x="389791" y="990463"/>
                  </a:lnTo>
                  <a:lnTo>
                    <a:pt x="416683" y="957051"/>
                  </a:lnTo>
                  <a:lnTo>
                    <a:pt x="444368" y="924069"/>
                  </a:lnTo>
                  <a:lnTo>
                    <a:pt x="472833" y="891526"/>
                  </a:lnTo>
                  <a:lnTo>
                    <a:pt x="502070" y="859428"/>
                  </a:lnTo>
                  <a:lnTo>
                    <a:pt x="532066" y="827784"/>
                  </a:lnTo>
                  <a:lnTo>
                    <a:pt x="562813" y="796603"/>
                  </a:lnTo>
                  <a:lnTo>
                    <a:pt x="594300" y="765892"/>
                  </a:lnTo>
                  <a:lnTo>
                    <a:pt x="626516" y="735659"/>
                  </a:lnTo>
                  <a:lnTo>
                    <a:pt x="659451" y="705912"/>
                  </a:lnTo>
                  <a:lnTo>
                    <a:pt x="693096" y="676659"/>
                  </a:lnTo>
                  <a:lnTo>
                    <a:pt x="727439" y="647909"/>
                  </a:lnTo>
                  <a:lnTo>
                    <a:pt x="762470" y="619668"/>
                  </a:lnTo>
                  <a:lnTo>
                    <a:pt x="798178" y="591946"/>
                  </a:lnTo>
                  <a:lnTo>
                    <a:pt x="834555" y="564750"/>
                  </a:lnTo>
                  <a:lnTo>
                    <a:pt x="871589" y="538089"/>
                  </a:lnTo>
                  <a:lnTo>
                    <a:pt x="909269" y="511969"/>
                  </a:lnTo>
                  <a:lnTo>
                    <a:pt x="947587" y="486400"/>
                  </a:lnTo>
                  <a:lnTo>
                    <a:pt x="986530" y="461389"/>
                  </a:lnTo>
                  <a:lnTo>
                    <a:pt x="1026090" y="436945"/>
                  </a:lnTo>
                  <a:lnTo>
                    <a:pt x="1066255" y="413075"/>
                  </a:lnTo>
                  <a:lnTo>
                    <a:pt x="1107016" y="389787"/>
                  </a:lnTo>
                  <a:lnTo>
                    <a:pt x="1148362" y="367089"/>
                  </a:lnTo>
                  <a:lnTo>
                    <a:pt x="1190282" y="344990"/>
                  </a:lnTo>
                  <a:lnTo>
                    <a:pt x="1232767" y="323497"/>
                  </a:lnTo>
                  <a:lnTo>
                    <a:pt x="1275806" y="302619"/>
                  </a:lnTo>
                  <a:lnTo>
                    <a:pt x="1319388" y="282363"/>
                  </a:lnTo>
                  <a:lnTo>
                    <a:pt x="1363504" y="262737"/>
                  </a:lnTo>
                  <a:lnTo>
                    <a:pt x="1408144" y="243750"/>
                  </a:lnTo>
                  <a:lnTo>
                    <a:pt x="1453296" y="225409"/>
                  </a:lnTo>
                  <a:lnTo>
                    <a:pt x="1498950" y="207723"/>
                  </a:lnTo>
                  <a:lnTo>
                    <a:pt x="1545097" y="190699"/>
                  </a:lnTo>
                  <a:lnTo>
                    <a:pt x="1591725" y="174346"/>
                  </a:lnTo>
                  <a:lnTo>
                    <a:pt x="1638825" y="158671"/>
                  </a:lnTo>
                  <a:lnTo>
                    <a:pt x="1686386" y="143683"/>
                  </a:lnTo>
                  <a:lnTo>
                    <a:pt x="1734398" y="129389"/>
                  </a:lnTo>
                  <a:lnTo>
                    <a:pt x="1782851" y="115798"/>
                  </a:lnTo>
                  <a:lnTo>
                    <a:pt x="1831734" y="102917"/>
                  </a:lnTo>
                  <a:lnTo>
                    <a:pt x="1881036" y="90755"/>
                  </a:lnTo>
                  <a:lnTo>
                    <a:pt x="1930749" y="79319"/>
                  </a:lnTo>
                  <a:lnTo>
                    <a:pt x="1980860" y="68618"/>
                  </a:lnTo>
                  <a:lnTo>
                    <a:pt x="2031361" y="58660"/>
                  </a:lnTo>
                  <a:lnTo>
                    <a:pt x="2082240" y="49452"/>
                  </a:lnTo>
                  <a:lnTo>
                    <a:pt x="2133488" y="41003"/>
                  </a:lnTo>
                  <a:lnTo>
                    <a:pt x="2185094" y="33321"/>
                  </a:lnTo>
                  <a:lnTo>
                    <a:pt x="2237047" y="26413"/>
                  </a:lnTo>
                  <a:lnTo>
                    <a:pt x="2289337" y="20288"/>
                  </a:lnTo>
                  <a:lnTo>
                    <a:pt x="2341955" y="14953"/>
                  </a:lnTo>
                  <a:lnTo>
                    <a:pt x="2394890" y="10417"/>
                  </a:lnTo>
                  <a:lnTo>
                    <a:pt x="2448130" y="6688"/>
                  </a:lnTo>
                  <a:lnTo>
                    <a:pt x="2501667" y="3774"/>
                  </a:lnTo>
                  <a:lnTo>
                    <a:pt x="2555490" y="1682"/>
                  </a:lnTo>
                  <a:lnTo>
                    <a:pt x="2609588" y="422"/>
                  </a:lnTo>
                  <a:lnTo>
                    <a:pt x="2663952" y="0"/>
                  </a:lnTo>
                  <a:lnTo>
                    <a:pt x="2718315" y="422"/>
                  </a:lnTo>
                  <a:lnTo>
                    <a:pt x="2772413" y="1682"/>
                  </a:lnTo>
                  <a:lnTo>
                    <a:pt x="2826236" y="3774"/>
                  </a:lnTo>
                  <a:lnTo>
                    <a:pt x="2879773" y="6688"/>
                  </a:lnTo>
                  <a:lnTo>
                    <a:pt x="2933013" y="10417"/>
                  </a:lnTo>
                  <a:lnTo>
                    <a:pt x="2985948" y="14953"/>
                  </a:lnTo>
                  <a:lnTo>
                    <a:pt x="3038566" y="20288"/>
                  </a:lnTo>
                  <a:lnTo>
                    <a:pt x="3090856" y="26413"/>
                  </a:lnTo>
                  <a:lnTo>
                    <a:pt x="3142809" y="33321"/>
                  </a:lnTo>
                  <a:lnTo>
                    <a:pt x="3194415" y="41003"/>
                  </a:lnTo>
                  <a:lnTo>
                    <a:pt x="3245663" y="49452"/>
                  </a:lnTo>
                  <a:lnTo>
                    <a:pt x="3296542" y="58660"/>
                  </a:lnTo>
                  <a:lnTo>
                    <a:pt x="3347043" y="68618"/>
                  </a:lnTo>
                  <a:lnTo>
                    <a:pt x="3397154" y="79319"/>
                  </a:lnTo>
                  <a:lnTo>
                    <a:pt x="3446867" y="90755"/>
                  </a:lnTo>
                  <a:lnTo>
                    <a:pt x="3496169" y="102917"/>
                  </a:lnTo>
                  <a:lnTo>
                    <a:pt x="3545052" y="115798"/>
                  </a:lnTo>
                  <a:lnTo>
                    <a:pt x="3593505" y="129389"/>
                  </a:lnTo>
                  <a:lnTo>
                    <a:pt x="3641517" y="143683"/>
                  </a:lnTo>
                  <a:lnTo>
                    <a:pt x="3689078" y="158671"/>
                  </a:lnTo>
                  <a:lnTo>
                    <a:pt x="3736178" y="174346"/>
                  </a:lnTo>
                  <a:lnTo>
                    <a:pt x="3782806" y="190699"/>
                  </a:lnTo>
                  <a:lnTo>
                    <a:pt x="3828953" y="207723"/>
                  </a:lnTo>
                  <a:lnTo>
                    <a:pt x="3874607" y="225409"/>
                  </a:lnTo>
                  <a:lnTo>
                    <a:pt x="3919759" y="243750"/>
                  </a:lnTo>
                  <a:lnTo>
                    <a:pt x="3964399" y="262737"/>
                  </a:lnTo>
                  <a:lnTo>
                    <a:pt x="4008515" y="282363"/>
                  </a:lnTo>
                  <a:lnTo>
                    <a:pt x="4052097" y="302619"/>
                  </a:lnTo>
                  <a:lnTo>
                    <a:pt x="4095136" y="323497"/>
                  </a:lnTo>
                  <a:lnTo>
                    <a:pt x="4137621" y="344990"/>
                  </a:lnTo>
                  <a:lnTo>
                    <a:pt x="4179541" y="367089"/>
                  </a:lnTo>
                  <a:lnTo>
                    <a:pt x="4220887" y="389787"/>
                  </a:lnTo>
                  <a:lnTo>
                    <a:pt x="4261648" y="413075"/>
                  </a:lnTo>
                  <a:lnTo>
                    <a:pt x="4301813" y="436945"/>
                  </a:lnTo>
                  <a:lnTo>
                    <a:pt x="4341373" y="461389"/>
                  </a:lnTo>
                  <a:lnTo>
                    <a:pt x="4380316" y="486400"/>
                  </a:lnTo>
                  <a:lnTo>
                    <a:pt x="4418634" y="511969"/>
                  </a:lnTo>
                  <a:lnTo>
                    <a:pt x="4456314" y="538089"/>
                  </a:lnTo>
                  <a:lnTo>
                    <a:pt x="4493348" y="564750"/>
                  </a:lnTo>
                  <a:lnTo>
                    <a:pt x="4529725" y="591946"/>
                  </a:lnTo>
                  <a:lnTo>
                    <a:pt x="4565433" y="619668"/>
                  </a:lnTo>
                  <a:lnTo>
                    <a:pt x="4600464" y="647909"/>
                  </a:lnTo>
                  <a:lnTo>
                    <a:pt x="4634807" y="676659"/>
                  </a:lnTo>
                  <a:lnTo>
                    <a:pt x="4668452" y="705912"/>
                  </a:lnTo>
                  <a:lnTo>
                    <a:pt x="4701387" y="735659"/>
                  </a:lnTo>
                  <a:lnTo>
                    <a:pt x="4733603" y="765892"/>
                  </a:lnTo>
                  <a:lnTo>
                    <a:pt x="4765090" y="796603"/>
                  </a:lnTo>
                  <a:lnTo>
                    <a:pt x="4795837" y="827784"/>
                  </a:lnTo>
                  <a:lnTo>
                    <a:pt x="4825833" y="859428"/>
                  </a:lnTo>
                  <a:lnTo>
                    <a:pt x="4855070" y="891526"/>
                  </a:lnTo>
                  <a:lnTo>
                    <a:pt x="4883535" y="924069"/>
                  </a:lnTo>
                  <a:lnTo>
                    <a:pt x="4911220" y="957051"/>
                  </a:lnTo>
                  <a:lnTo>
                    <a:pt x="4938112" y="990463"/>
                  </a:lnTo>
                  <a:lnTo>
                    <a:pt x="4964204" y="1024297"/>
                  </a:lnTo>
                  <a:lnTo>
                    <a:pt x="4989483" y="1058545"/>
                  </a:lnTo>
                  <a:lnTo>
                    <a:pt x="5013940" y="1093199"/>
                  </a:lnTo>
                  <a:lnTo>
                    <a:pt x="5037564" y="1128251"/>
                  </a:lnTo>
                  <a:lnTo>
                    <a:pt x="5060345" y="1163693"/>
                  </a:lnTo>
                  <a:lnTo>
                    <a:pt x="5082273" y="1199517"/>
                  </a:lnTo>
                  <a:lnTo>
                    <a:pt x="5103337" y="1235715"/>
                  </a:lnTo>
                  <a:lnTo>
                    <a:pt x="5123527" y="1272279"/>
                  </a:lnTo>
                  <a:lnTo>
                    <a:pt x="5142833" y="1309201"/>
                  </a:lnTo>
                  <a:lnTo>
                    <a:pt x="5161244" y="1346472"/>
                  </a:lnTo>
                  <a:lnTo>
                    <a:pt x="5178750" y="1384086"/>
                  </a:lnTo>
                  <a:lnTo>
                    <a:pt x="5195341" y="1422034"/>
                  </a:lnTo>
                  <a:lnTo>
                    <a:pt x="5211007" y="1460307"/>
                  </a:lnTo>
                  <a:lnTo>
                    <a:pt x="5225736" y="1498899"/>
                  </a:lnTo>
                  <a:lnTo>
                    <a:pt x="5239520" y="1537800"/>
                  </a:lnTo>
                  <a:lnTo>
                    <a:pt x="5252347" y="1577003"/>
                  </a:lnTo>
                  <a:lnTo>
                    <a:pt x="5264207" y="1616500"/>
                  </a:lnTo>
                  <a:lnTo>
                    <a:pt x="5275089" y="1656283"/>
                  </a:lnTo>
                  <a:lnTo>
                    <a:pt x="5284985" y="1696343"/>
                  </a:lnTo>
                  <a:lnTo>
                    <a:pt x="5293882" y="1736674"/>
                  </a:lnTo>
                  <a:lnTo>
                    <a:pt x="5301772" y="1777266"/>
                  </a:lnTo>
                  <a:lnTo>
                    <a:pt x="5308643" y="1818112"/>
                  </a:lnTo>
                  <a:lnTo>
                    <a:pt x="5314485" y="1859203"/>
                  </a:lnTo>
                  <a:lnTo>
                    <a:pt x="5319288" y="1900533"/>
                  </a:lnTo>
                  <a:lnTo>
                    <a:pt x="5323042" y="1942092"/>
                  </a:lnTo>
                  <a:lnTo>
                    <a:pt x="5325736" y="1983873"/>
                  </a:lnTo>
                  <a:lnTo>
                    <a:pt x="5327360" y="2025867"/>
                  </a:lnTo>
                  <a:lnTo>
                    <a:pt x="5327904" y="2068068"/>
                  </a:lnTo>
                  <a:close/>
                </a:path>
              </a:pathLst>
            </a:custGeom>
            <a:ln w="3175">
              <a:solidFill>
                <a:srgbClr val="0000FF"/>
              </a:solidFill>
            </a:ln>
          </p:spPr>
          <p:txBody>
            <a:bodyPr wrap="square" lIns="0" tIns="0" rIns="0" bIns="0" rtlCol="0"/>
            <a:lstStyle/>
            <a:p>
              <a:endParaRPr/>
            </a:p>
          </p:txBody>
        </p:sp>
      </p:grpSp>
    </p:spTree>
    <p:extLst>
      <p:ext uri="{BB962C8B-B14F-4D97-AF65-F5344CB8AC3E}">
        <p14:creationId xmlns:p14="http://schemas.microsoft.com/office/powerpoint/2010/main" val="1242055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b="0" dirty="0">
                <a:ea typeface="Cambria Math" panose="02040503050406030204" pitchFamily="18" charset="0"/>
              </a:rPr>
              <a:t>On the elliptical orbit the real velocity is permanently changing (as well as radius of flight trajectory) considering the Energy conservation</a:t>
            </a:r>
          </a:p>
          <a:p>
            <a:r>
              <a:rPr lang="en-US" dirty="0">
                <a:ea typeface="Cambria Math" panose="02040503050406030204" pitchFamily="18" charset="0"/>
              </a:rPr>
              <a:t>This velocity change is occurring without any further space propulsion impulse, just linked to the orbital trajectory and the Energy conservation which is described by the vis-viva equation</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8791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A9D141-69FE-47B3-B711-5F3861921A93}"/>
              </a:ext>
            </a:extLst>
          </p:cNvPr>
          <p:cNvPicPr>
            <a:picLocks noChangeAspect="1"/>
          </p:cNvPicPr>
          <p:nvPr/>
        </p:nvPicPr>
        <p:blipFill>
          <a:blip r:embed="rId2"/>
          <a:stretch>
            <a:fillRect/>
          </a:stretch>
        </p:blipFill>
        <p:spPr>
          <a:xfrm>
            <a:off x="1206501" y="-12921"/>
            <a:ext cx="4856155" cy="6889509"/>
          </a:xfrm>
          <a:prstGeom prst="rect">
            <a:avLst/>
          </a:prstGeom>
        </p:spPr>
      </p:pic>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Lecture # 2</a:t>
            </a:r>
            <a:br>
              <a:rPr lang="en-US" dirty="0"/>
            </a:br>
            <a:r>
              <a:rPr lang="en-US" dirty="0"/>
              <a:t>Part # 2</a:t>
            </a:r>
            <a:br>
              <a:rPr lang="en-US" dirty="0"/>
            </a:br>
            <a:r>
              <a:rPr lang="en-US" dirty="0"/>
              <a:t>Introduction in Propulsion Systems</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sp>
        <p:nvSpPr>
          <p:cNvPr id="6" name="Bildplatzhalter 5">
            <a:extLst>
              <a:ext uri="{FF2B5EF4-FFF2-40B4-BE49-F238E27FC236}">
                <a16:creationId xmlns:a16="http://schemas.microsoft.com/office/drawing/2014/main" id="{633BE907-CF77-4C0F-AB59-D399595E4CA5}"/>
              </a:ext>
            </a:extLst>
          </p:cNvPr>
          <p:cNvSpPr>
            <a:spLocks noGrp="1"/>
          </p:cNvSpPr>
          <p:nvPr>
            <p:ph type="pic" idx="2"/>
          </p:nvPr>
        </p:nvSpPr>
        <p:spPr>
          <a:xfrm>
            <a:off x="1164297" y="0"/>
            <a:ext cx="4922845" cy="6858000"/>
          </a:xfrm>
        </p:spPr>
      </p:sp>
    </p:spTree>
    <p:extLst>
      <p:ext uri="{BB962C8B-B14F-4D97-AF65-F5344CB8AC3E}">
        <p14:creationId xmlns:p14="http://schemas.microsoft.com/office/powerpoint/2010/main" val="1480826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Vis-viva equation in astrodynamics the orbital-energy-invariance law:</a:t>
                </a:r>
                <a:br>
                  <a:rPr lang="de-DE" b="0" i="1" dirty="0">
                    <a:latin typeface="Cambria Math" panose="02040503050406030204" pitchFamily="18" charset="0"/>
                    <a:ea typeface="Cambria Math" panose="02040503050406030204" pitchFamily="18" charset="0"/>
                  </a:rPr>
                </a:b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𝑣</m:t>
                        </m:r>
                      </m:e>
                      <m:sup>
                        <m:r>
                          <a:rPr lang="de-DE"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μ</m:t>
                    </m:r>
                    <m:r>
                      <a:rPr lang="de-DE"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2</m:t>
                        </m:r>
                      </m:num>
                      <m:den>
                        <m:r>
                          <a:rPr lang="de-DE" b="0" i="1" smtClean="0">
                            <a:latin typeface="Cambria Math" panose="02040503050406030204" pitchFamily="18" charset="0"/>
                            <a:ea typeface="Cambria Math" panose="02040503050406030204" pitchFamily="18" charset="0"/>
                          </a:rPr>
                          <m:t>𝑟</m:t>
                        </m:r>
                      </m:den>
                    </m:f>
                    <m:r>
                      <a:rPr lang="de-DE"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𝑎</m:t>
                        </m:r>
                      </m:den>
                    </m:f>
                    <m:r>
                      <a:rPr lang="de-DE" b="0" i="1" smtClean="0">
                        <a:latin typeface="Cambria Math" panose="02040503050406030204" pitchFamily="18" charset="0"/>
                        <a:ea typeface="Cambria Math" panose="02040503050406030204" pitchFamily="18" charset="0"/>
                      </a:rPr>
                      <m:t>)</m:t>
                    </m:r>
                  </m:oMath>
                </a14:m>
                <a:br>
                  <a:rPr lang="de-DE" sz="2400" dirty="0">
                    <a:latin typeface="Microsoft YaHei"/>
                    <a:cs typeface="Microsoft YaHei"/>
                  </a:rPr>
                </a:br>
                <a14:m>
                  <m:oMath xmlns:m="http://schemas.openxmlformats.org/officeDocument/2006/math">
                    <m:r>
                      <a:rPr lang="de-DE" b="0" i="1" smtClean="0">
                        <a:latin typeface="Cambria Math" panose="02040503050406030204" pitchFamily="18" charset="0"/>
                        <a:ea typeface="Cambria Math" panose="02040503050406030204" pitchFamily="18" charset="0"/>
                      </a:rPr>
                      <m:t>𝑣</m:t>
                    </m:r>
                  </m:oMath>
                </a14:m>
                <a:r>
                  <a:rPr lang="en-US" dirty="0"/>
                  <a:t>…Speed of an orbiting body [m / s]</a:t>
                </a:r>
                <a:br>
                  <a:rPr lang="de-DE" sz="2400" dirty="0">
                    <a:latin typeface="Microsoft YaHei"/>
                    <a:cs typeface="Microsoft YaHei"/>
                  </a:rPr>
                </a:b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μ</m:t>
                    </m:r>
                  </m:oMath>
                </a14:m>
                <a:r>
                  <a:rPr lang="en-US" dirty="0"/>
                  <a:t>…Standard gravitational parameter [m³ / s²] (Earth 3.986E14 m³/s²)</a:t>
                </a:r>
                <a:br>
                  <a:rPr lang="en-US" dirty="0"/>
                </a:br>
                <a14:m>
                  <m:oMath xmlns:m="http://schemas.openxmlformats.org/officeDocument/2006/math">
                    <m:r>
                      <a:rPr lang="de-DE" b="0" i="1" smtClean="0">
                        <a:latin typeface="Cambria Math" panose="02040503050406030204" pitchFamily="18" charset="0"/>
                        <a:ea typeface="Cambria Math" panose="02040503050406030204" pitchFamily="18" charset="0"/>
                      </a:rPr>
                      <m:t>𝑟</m:t>
                    </m:r>
                  </m:oMath>
                </a14:m>
                <a:r>
                  <a:rPr lang="en-US" dirty="0"/>
                  <a:t>…Distance of the orbiting body from the primary focus / body [m]</a:t>
                </a:r>
                <a:br>
                  <a:rPr lang="en-US" dirty="0"/>
                </a:br>
                <a14:m>
                  <m:oMath xmlns:m="http://schemas.openxmlformats.org/officeDocument/2006/math">
                    <m:r>
                      <a:rPr lang="de-DE" b="0" i="1" smtClean="0">
                        <a:latin typeface="Cambria Math" panose="02040503050406030204" pitchFamily="18" charset="0"/>
                        <a:ea typeface="Cambria Math" panose="02040503050406030204" pitchFamily="18" charset="0"/>
                      </a:rPr>
                      <m:t>𝑎</m:t>
                    </m:r>
                  </m:oMath>
                </a14:m>
                <a:r>
                  <a:rPr lang="en-US" dirty="0"/>
                  <a:t>…Semi-major axis of the body's orbit [m]</a:t>
                </a:r>
                <a:endParaRPr lang="en-US" dirty="0">
                  <a:ea typeface="Cambria Math" panose="02040503050406030204" pitchFamily="18" charset="0"/>
                </a:endParaRP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1496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a:ea typeface="Cambria Math" panose="02040503050406030204" pitchFamily="18" charset="0"/>
                  </a:rPr>
                  <a:t>Δv is not (really) time dependent following the basic rocket equation</a:t>
                </a:r>
                <a:br>
                  <a:rPr lang="de-DE" i="1" dirty="0">
                    <a:latin typeface="Cambria Math" panose="02040503050406030204" pitchFamily="18" charset="0"/>
                    <a:ea typeface="Cambria Math" panose="02040503050406030204" pitchFamily="18" charset="0"/>
                  </a:rPr>
                </a:b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𝑙𝑛</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0</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1</m:t>
                            </m:r>
                          </m:sub>
                        </m:sSub>
                      </m:den>
                    </m:f>
                  </m:oMath>
                </a14:m>
                <a:endParaRPr lang="en-US" dirty="0">
                  <a:ea typeface="Cambria Math" panose="02040503050406030204" pitchFamily="18" charset="0"/>
                </a:endParaRPr>
              </a:p>
              <a:p>
                <a:pPr>
                  <a:tabLst>
                    <a:tab pos="469265" algn="l"/>
                    <a:tab pos="469900" algn="l"/>
                  </a:tabLst>
                </a:pPr>
                <a:r>
                  <a:rPr lang="en-US" dirty="0">
                    <a:ea typeface="Cambria Math" panose="02040503050406030204" pitchFamily="18" charset="0"/>
                  </a:rPr>
                  <a:t>In other words, the efficiency of orbit changes is increased in case the impulse is given in a very short time span </a:t>
                </a:r>
              </a:p>
              <a:p>
                <a:pPr>
                  <a:tabLst>
                    <a:tab pos="469265" algn="l"/>
                    <a:tab pos="469900" algn="l"/>
                  </a:tabLst>
                </a:pPr>
                <a:r>
                  <a:rPr lang="en-US" dirty="0">
                    <a:ea typeface="Cambria Math" panose="02040503050406030204" pitchFamily="18" charset="0"/>
                  </a:rPr>
                  <a:t>In that sense it is helpful to consider multiple engines for increasing mass exhaust but on the other hand mass ratio MR is also changed</a:t>
                </a:r>
                <a:endParaRPr lang="de-DE" i="1" dirty="0">
                  <a:latin typeface="Cambria Math" panose="02040503050406030204" pitchFamily="18" charset="0"/>
                  <a:ea typeface="Cambria Math" panose="02040503050406030204" pitchFamily="18" charset="0"/>
                </a:endParaRPr>
              </a:p>
              <a:p>
                <a:pPr>
                  <a:tabLst>
                    <a:tab pos="469265" algn="l"/>
                    <a:tab pos="469900" algn="l"/>
                  </a:tabLst>
                </a:pPr>
                <a:r>
                  <a:rPr lang="en-US" dirty="0">
                    <a:ea typeface="Cambria Math" panose="02040503050406030204" pitchFamily="18" charset="0"/>
                  </a:rPr>
                  <a:t>Trade-off needs to be performed between efficiency gain versus mass penalty </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473"/>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2315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t>For same </a:t>
            </a:r>
            <a:r>
              <a:rPr lang="en-US" dirty="0" err="1"/>
              <a:t>Δv</a:t>
            </a:r>
            <a:r>
              <a:rPr lang="en-US" dirty="0"/>
              <a:t> need, the</a:t>
            </a:r>
            <a:br>
              <a:rPr lang="en-US" dirty="0"/>
            </a:br>
            <a:r>
              <a:rPr lang="en-US" dirty="0"/>
              <a:t>mass ratio (MR) between</a:t>
            </a:r>
            <a:br>
              <a:rPr lang="en-US" dirty="0"/>
            </a:br>
            <a:r>
              <a:rPr lang="en-US" dirty="0"/>
              <a:t>initial mass (dry mass + </a:t>
            </a:r>
            <a:br>
              <a:rPr lang="en-US" dirty="0"/>
            </a:br>
            <a:r>
              <a:rPr lang="en-US" dirty="0"/>
              <a:t>propellant mass) to final</a:t>
            </a:r>
            <a:br>
              <a:rPr lang="en-US" dirty="0"/>
            </a:br>
            <a:r>
              <a:rPr lang="en-US" dirty="0"/>
              <a:t>mass (dry mass) is </a:t>
            </a:r>
            <a:br>
              <a:rPr lang="en-US" dirty="0"/>
            </a:br>
            <a:r>
              <a:rPr lang="en-US" dirty="0"/>
              <a:t>smaller for higher exhaust</a:t>
            </a:r>
            <a:br>
              <a:rPr lang="en-US" dirty="0"/>
            </a:br>
            <a:r>
              <a:rPr lang="en-US" dirty="0"/>
              <a:t>velocity (</a:t>
            </a:r>
            <a:r>
              <a:rPr lang="en-US" dirty="0" err="1"/>
              <a:t>v</a:t>
            </a:r>
            <a:r>
              <a:rPr lang="en-US" baseline="-25000" dirty="0" err="1"/>
              <a:t>e</a:t>
            </a:r>
            <a:r>
              <a:rPr lang="en-US" dirty="0"/>
              <a:t>), i.e. efficiency</a:t>
            </a:r>
            <a:br>
              <a:rPr lang="en-US" dirty="0"/>
            </a:br>
            <a:r>
              <a:rPr lang="en-US" dirty="0"/>
              <a:t>is higher</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5CF2B97-2DB2-4CF7-A288-79B680D73EAC}"/>
              </a:ext>
            </a:extLst>
          </p:cNvPr>
          <p:cNvPicPr>
            <a:picLocks noChangeAspect="1"/>
          </p:cNvPicPr>
          <p:nvPr/>
        </p:nvPicPr>
        <p:blipFill>
          <a:blip r:embed="rId2"/>
          <a:stretch>
            <a:fillRect/>
          </a:stretch>
        </p:blipFill>
        <p:spPr>
          <a:xfrm>
            <a:off x="5613173" y="2696244"/>
            <a:ext cx="5683186" cy="3875209"/>
          </a:xfrm>
          <a:prstGeom prst="rect">
            <a:avLst/>
          </a:prstGeom>
        </p:spPr>
      </p:pic>
      <p:sp>
        <p:nvSpPr>
          <p:cNvPr id="10" name="Textfeld 9">
            <a:extLst>
              <a:ext uri="{FF2B5EF4-FFF2-40B4-BE49-F238E27FC236}">
                <a16:creationId xmlns:a16="http://schemas.microsoft.com/office/drawing/2014/main" id="{56ED1F72-7D6D-4AB3-B7E6-BE1DB4BE5043}"/>
              </a:ext>
            </a:extLst>
          </p:cNvPr>
          <p:cNvSpPr txBox="1"/>
          <p:nvPr/>
        </p:nvSpPr>
        <p:spPr>
          <a:xfrm>
            <a:off x="7666892" y="6158038"/>
            <a:ext cx="1369286" cy="307777"/>
          </a:xfrm>
          <a:prstGeom prst="rect">
            <a:avLst/>
          </a:prstGeom>
          <a:noFill/>
        </p:spPr>
        <p:txBody>
          <a:bodyPr wrap="none" rtlCol="0">
            <a:spAutoFit/>
          </a:bodyPr>
          <a:lstStyle/>
          <a:p>
            <a:r>
              <a:rPr lang="en-US" dirty="0"/>
              <a:t>Delta v [km / s]</a:t>
            </a:r>
          </a:p>
        </p:txBody>
      </p:sp>
      <p:sp>
        <p:nvSpPr>
          <p:cNvPr id="11" name="Textfeld 10">
            <a:extLst>
              <a:ext uri="{FF2B5EF4-FFF2-40B4-BE49-F238E27FC236}">
                <a16:creationId xmlns:a16="http://schemas.microsoft.com/office/drawing/2014/main" id="{57F9B354-0635-4913-A275-793EA2A9B473}"/>
              </a:ext>
            </a:extLst>
          </p:cNvPr>
          <p:cNvSpPr txBox="1"/>
          <p:nvPr/>
        </p:nvSpPr>
        <p:spPr>
          <a:xfrm>
            <a:off x="6518285" y="5806298"/>
            <a:ext cx="284052" cy="307777"/>
          </a:xfrm>
          <a:prstGeom prst="rect">
            <a:avLst/>
          </a:prstGeom>
          <a:noFill/>
        </p:spPr>
        <p:txBody>
          <a:bodyPr wrap="none" rtlCol="0">
            <a:spAutoFit/>
          </a:bodyPr>
          <a:lstStyle/>
          <a:p>
            <a:r>
              <a:rPr lang="en-US" dirty="0"/>
              <a:t>0</a:t>
            </a:r>
          </a:p>
        </p:txBody>
      </p:sp>
      <p:sp>
        <p:nvSpPr>
          <p:cNvPr id="12" name="Textfeld 11">
            <a:extLst>
              <a:ext uri="{FF2B5EF4-FFF2-40B4-BE49-F238E27FC236}">
                <a16:creationId xmlns:a16="http://schemas.microsoft.com/office/drawing/2014/main" id="{B33AC0B6-8FC9-4092-A8E6-BC7BA6051231}"/>
              </a:ext>
            </a:extLst>
          </p:cNvPr>
          <p:cNvSpPr txBox="1"/>
          <p:nvPr/>
        </p:nvSpPr>
        <p:spPr>
          <a:xfrm>
            <a:off x="7319938" y="5806298"/>
            <a:ext cx="284052" cy="307777"/>
          </a:xfrm>
          <a:prstGeom prst="rect">
            <a:avLst/>
          </a:prstGeom>
          <a:noFill/>
        </p:spPr>
        <p:txBody>
          <a:bodyPr wrap="none" rtlCol="0">
            <a:spAutoFit/>
          </a:bodyPr>
          <a:lstStyle/>
          <a:p>
            <a:r>
              <a:rPr lang="en-US" dirty="0"/>
              <a:t>5</a:t>
            </a:r>
          </a:p>
        </p:txBody>
      </p:sp>
      <p:sp>
        <p:nvSpPr>
          <p:cNvPr id="13" name="Textfeld 12">
            <a:extLst>
              <a:ext uri="{FF2B5EF4-FFF2-40B4-BE49-F238E27FC236}">
                <a16:creationId xmlns:a16="http://schemas.microsoft.com/office/drawing/2014/main" id="{6669F845-1E90-4B7C-9EEB-7301DCF606B9}"/>
              </a:ext>
            </a:extLst>
          </p:cNvPr>
          <p:cNvSpPr txBox="1"/>
          <p:nvPr/>
        </p:nvSpPr>
        <p:spPr>
          <a:xfrm>
            <a:off x="7986339" y="5806298"/>
            <a:ext cx="383438" cy="307777"/>
          </a:xfrm>
          <a:prstGeom prst="rect">
            <a:avLst/>
          </a:prstGeom>
          <a:noFill/>
        </p:spPr>
        <p:txBody>
          <a:bodyPr wrap="none" rtlCol="0">
            <a:spAutoFit/>
          </a:bodyPr>
          <a:lstStyle/>
          <a:p>
            <a:r>
              <a:rPr lang="en-US" dirty="0"/>
              <a:t>10</a:t>
            </a:r>
          </a:p>
        </p:txBody>
      </p:sp>
      <p:sp>
        <p:nvSpPr>
          <p:cNvPr id="14" name="Textfeld 13">
            <a:extLst>
              <a:ext uri="{FF2B5EF4-FFF2-40B4-BE49-F238E27FC236}">
                <a16:creationId xmlns:a16="http://schemas.microsoft.com/office/drawing/2014/main" id="{DF55BB7D-5DF2-4CDB-A207-B3C503D8401D}"/>
              </a:ext>
            </a:extLst>
          </p:cNvPr>
          <p:cNvSpPr txBox="1"/>
          <p:nvPr/>
        </p:nvSpPr>
        <p:spPr>
          <a:xfrm>
            <a:off x="8752126" y="5806298"/>
            <a:ext cx="383438" cy="307777"/>
          </a:xfrm>
          <a:prstGeom prst="rect">
            <a:avLst/>
          </a:prstGeom>
          <a:noFill/>
        </p:spPr>
        <p:txBody>
          <a:bodyPr wrap="none" rtlCol="0">
            <a:spAutoFit/>
          </a:bodyPr>
          <a:lstStyle/>
          <a:p>
            <a:r>
              <a:rPr lang="en-US" dirty="0"/>
              <a:t>15</a:t>
            </a:r>
          </a:p>
        </p:txBody>
      </p:sp>
      <p:sp>
        <p:nvSpPr>
          <p:cNvPr id="15" name="Textfeld 14">
            <a:extLst>
              <a:ext uri="{FF2B5EF4-FFF2-40B4-BE49-F238E27FC236}">
                <a16:creationId xmlns:a16="http://schemas.microsoft.com/office/drawing/2014/main" id="{011ED998-A0AA-4AC8-8554-F49480A45592}"/>
              </a:ext>
            </a:extLst>
          </p:cNvPr>
          <p:cNvSpPr txBox="1"/>
          <p:nvPr/>
        </p:nvSpPr>
        <p:spPr>
          <a:xfrm>
            <a:off x="6518285" y="5805502"/>
            <a:ext cx="284052" cy="307777"/>
          </a:xfrm>
          <a:prstGeom prst="rect">
            <a:avLst/>
          </a:prstGeom>
          <a:noFill/>
        </p:spPr>
        <p:txBody>
          <a:bodyPr wrap="none" rtlCol="0">
            <a:spAutoFit/>
          </a:bodyPr>
          <a:lstStyle/>
          <a:p>
            <a:r>
              <a:rPr lang="en-US" dirty="0"/>
              <a:t>0</a:t>
            </a:r>
          </a:p>
        </p:txBody>
      </p:sp>
      <p:sp>
        <p:nvSpPr>
          <p:cNvPr id="16" name="Textfeld 15">
            <a:extLst>
              <a:ext uri="{FF2B5EF4-FFF2-40B4-BE49-F238E27FC236}">
                <a16:creationId xmlns:a16="http://schemas.microsoft.com/office/drawing/2014/main" id="{A9AA87DE-3D50-4D70-B4FD-24BDFFF5B2B9}"/>
              </a:ext>
            </a:extLst>
          </p:cNvPr>
          <p:cNvSpPr txBox="1"/>
          <p:nvPr/>
        </p:nvSpPr>
        <p:spPr>
          <a:xfrm>
            <a:off x="9497419" y="5803260"/>
            <a:ext cx="383438" cy="307777"/>
          </a:xfrm>
          <a:prstGeom prst="rect">
            <a:avLst/>
          </a:prstGeom>
          <a:noFill/>
        </p:spPr>
        <p:txBody>
          <a:bodyPr wrap="none" rtlCol="0">
            <a:spAutoFit/>
          </a:bodyPr>
          <a:lstStyle/>
          <a:p>
            <a:r>
              <a:rPr lang="en-US" dirty="0"/>
              <a:t>20</a:t>
            </a:r>
          </a:p>
        </p:txBody>
      </p:sp>
      <p:sp>
        <p:nvSpPr>
          <p:cNvPr id="17" name="Textfeld 16">
            <a:extLst>
              <a:ext uri="{FF2B5EF4-FFF2-40B4-BE49-F238E27FC236}">
                <a16:creationId xmlns:a16="http://schemas.microsoft.com/office/drawing/2014/main" id="{2BF0567B-2A8C-4E24-85F5-3508E2D3781C}"/>
              </a:ext>
            </a:extLst>
          </p:cNvPr>
          <p:cNvSpPr txBox="1"/>
          <p:nvPr/>
        </p:nvSpPr>
        <p:spPr>
          <a:xfrm rot="16200000">
            <a:off x="5655212" y="4097516"/>
            <a:ext cx="671979" cy="307777"/>
          </a:xfrm>
          <a:prstGeom prst="rect">
            <a:avLst/>
          </a:prstGeom>
          <a:noFill/>
        </p:spPr>
        <p:txBody>
          <a:bodyPr wrap="none" rtlCol="0">
            <a:spAutoFit/>
          </a:bodyPr>
          <a:lstStyle/>
          <a:p>
            <a:r>
              <a:rPr lang="en-US" dirty="0"/>
              <a:t>MR [-]</a:t>
            </a:r>
          </a:p>
        </p:txBody>
      </p:sp>
      <p:sp>
        <p:nvSpPr>
          <p:cNvPr id="18" name="Textfeld 17">
            <a:extLst>
              <a:ext uri="{FF2B5EF4-FFF2-40B4-BE49-F238E27FC236}">
                <a16:creationId xmlns:a16="http://schemas.microsoft.com/office/drawing/2014/main" id="{81E1D44F-022B-4E78-8B66-E2539B6E2FD3}"/>
              </a:ext>
            </a:extLst>
          </p:cNvPr>
          <p:cNvSpPr txBox="1"/>
          <p:nvPr/>
        </p:nvSpPr>
        <p:spPr>
          <a:xfrm>
            <a:off x="6262211" y="5534847"/>
            <a:ext cx="284052" cy="307777"/>
          </a:xfrm>
          <a:prstGeom prst="rect">
            <a:avLst/>
          </a:prstGeom>
          <a:noFill/>
        </p:spPr>
        <p:txBody>
          <a:bodyPr wrap="none" rtlCol="0">
            <a:spAutoFit/>
          </a:bodyPr>
          <a:lstStyle/>
          <a:p>
            <a:r>
              <a:rPr lang="en-US" dirty="0"/>
              <a:t>1</a:t>
            </a:r>
          </a:p>
        </p:txBody>
      </p:sp>
      <p:sp>
        <p:nvSpPr>
          <p:cNvPr id="19" name="Textfeld 18">
            <a:extLst>
              <a:ext uri="{FF2B5EF4-FFF2-40B4-BE49-F238E27FC236}">
                <a16:creationId xmlns:a16="http://schemas.microsoft.com/office/drawing/2014/main" id="{C3CEA099-3C83-42C1-839B-DD909EE0321B}"/>
              </a:ext>
            </a:extLst>
          </p:cNvPr>
          <p:cNvSpPr txBox="1"/>
          <p:nvPr/>
        </p:nvSpPr>
        <p:spPr>
          <a:xfrm>
            <a:off x="6227871" y="4196809"/>
            <a:ext cx="383438" cy="307777"/>
          </a:xfrm>
          <a:prstGeom prst="rect">
            <a:avLst/>
          </a:prstGeom>
          <a:noFill/>
        </p:spPr>
        <p:txBody>
          <a:bodyPr wrap="none" rtlCol="0">
            <a:spAutoFit/>
          </a:bodyPr>
          <a:lstStyle/>
          <a:p>
            <a:r>
              <a:rPr lang="en-US" dirty="0"/>
              <a:t>10</a:t>
            </a:r>
          </a:p>
        </p:txBody>
      </p:sp>
      <p:sp>
        <p:nvSpPr>
          <p:cNvPr id="20" name="Textfeld 19">
            <a:extLst>
              <a:ext uri="{FF2B5EF4-FFF2-40B4-BE49-F238E27FC236}">
                <a16:creationId xmlns:a16="http://schemas.microsoft.com/office/drawing/2014/main" id="{E7E8ADD1-BD62-472A-A574-B825330A30A4}"/>
              </a:ext>
            </a:extLst>
          </p:cNvPr>
          <p:cNvSpPr txBox="1"/>
          <p:nvPr/>
        </p:nvSpPr>
        <p:spPr>
          <a:xfrm>
            <a:off x="6178178" y="2828600"/>
            <a:ext cx="482824" cy="307777"/>
          </a:xfrm>
          <a:prstGeom prst="rect">
            <a:avLst/>
          </a:prstGeom>
          <a:noFill/>
        </p:spPr>
        <p:txBody>
          <a:bodyPr wrap="none" rtlCol="0">
            <a:spAutoFit/>
          </a:bodyPr>
          <a:lstStyle/>
          <a:p>
            <a:r>
              <a:rPr lang="en-US" dirty="0"/>
              <a:t>100</a:t>
            </a:r>
          </a:p>
        </p:txBody>
      </p:sp>
      <p:sp>
        <p:nvSpPr>
          <p:cNvPr id="21" name="Textfeld 20">
            <a:extLst>
              <a:ext uri="{FF2B5EF4-FFF2-40B4-BE49-F238E27FC236}">
                <a16:creationId xmlns:a16="http://schemas.microsoft.com/office/drawing/2014/main" id="{94EE5F98-266D-4DD7-B13A-E6F040674316}"/>
              </a:ext>
            </a:extLst>
          </p:cNvPr>
          <p:cNvSpPr txBox="1"/>
          <p:nvPr/>
        </p:nvSpPr>
        <p:spPr>
          <a:xfrm>
            <a:off x="6663858" y="2958011"/>
            <a:ext cx="1172116" cy="307777"/>
          </a:xfrm>
          <a:prstGeom prst="rect">
            <a:avLst/>
          </a:prstGeom>
          <a:solidFill>
            <a:schemeClr val="bg1"/>
          </a:solidFill>
        </p:spPr>
        <p:txBody>
          <a:bodyPr wrap="none" rtlCol="0">
            <a:spAutoFit/>
          </a:bodyPr>
          <a:lstStyle/>
          <a:p>
            <a:r>
              <a:rPr lang="en-US" dirty="0" err="1"/>
              <a:t>v</a:t>
            </a:r>
            <a:r>
              <a:rPr lang="en-US" baseline="-25000" dirty="0" err="1"/>
              <a:t>e</a:t>
            </a:r>
            <a:r>
              <a:rPr lang="en-US" dirty="0"/>
              <a:t> = 2 km / s</a:t>
            </a:r>
          </a:p>
        </p:txBody>
      </p:sp>
      <p:sp>
        <p:nvSpPr>
          <p:cNvPr id="22" name="Textfeld 21">
            <a:extLst>
              <a:ext uri="{FF2B5EF4-FFF2-40B4-BE49-F238E27FC236}">
                <a16:creationId xmlns:a16="http://schemas.microsoft.com/office/drawing/2014/main" id="{A37FC76C-F4DB-4B35-B5DD-62623D860813}"/>
              </a:ext>
            </a:extLst>
          </p:cNvPr>
          <p:cNvSpPr txBox="1"/>
          <p:nvPr/>
        </p:nvSpPr>
        <p:spPr>
          <a:xfrm>
            <a:off x="9294799" y="3050982"/>
            <a:ext cx="1172116" cy="307777"/>
          </a:xfrm>
          <a:prstGeom prst="rect">
            <a:avLst/>
          </a:prstGeom>
          <a:solidFill>
            <a:schemeClr val="bg1"/>
          </a:solidFill>
        </p:spPr>
        <p:txBody>
          <a:bodyPr wrap="none" rtlCol="0">
            <a:spAutoFit/>
          </a:bodyPr>
          <a:lstStyle/>
          <a:p>
            <a:r>
              <a:rPr lang="en-US" dirty="0" err="1"/>
              <a:t>v</a:t>
            </a:r>
            <a:r>
              <a:rPr lang="en-US" baseline="-25000" dirty="0" err="1"/>
              <a:t>e</a:t>
            </a:r>
            <a:r>
              <a:rPr lang="en-US" dirty="0"/>
              <a:t> = 4 km / s</a:t>
            </a:r>
          </a:p>
        </p:txBody>
      </p:sp>
      <p:sp>
        <p:nvSpPr>
          <p:cNvPr id="23" name="Textfeld 22">
            <a:extLst>
              <a:ext uri="{FF2B5EF4-FFF2-40B4-BE49-F238E27FC236}">
                <a16:creationId xmlns:a16="http://schemas.microsoft.com/office/drawing/2014/main" id="{AA1243CA-E628-4407-854C-CA68035D90A3}"/>
              </a:ext>
            </a:extLst>
          </p:cNvPr>
          <p:cNvSpPr txBox="1"/>
          <p:nvPr/>
        </p:nvSpPr>
        <p:spPr>
          <a:xfrm>
            <a:off x="9713997" y="4308851"/>
            <a:ext cx="1271502" cy="307777"/>
          </a:xfrm>
          <a:prstGeom prst="rect">
            <a:avLst/>
          </a:prstGeom>
          <a:solidFill>
            <a:schemeClr val="bg1"/>
          </a:solidFill>
        </p:spPr>
        <p:txBody>
          <a:bodyPr wrap="none" rtlCol="0">
            <a:spAutoFit/>
          </a:bodyPr>
          <a:lstStyle/>
          <a:p>
            <a:r>
              <a:rPr lang="en-US" dirty="0" err="1"/>
              <a:t>v</a:t>
            </a:r>
            <a:r>
              <a:rPr lang="en-US" baseline="-25000" dirty="0" err="1"/>
              <a:t>e</a:t>
            </a:r>
            <a:r>
              <a:rPr lang="en-US" dirty="0"/>
              <a:t> = 10 km / s</a:t>
            </a:r>
          </a:p>
        </p:txBody>
      </p:sp>
      <p:sp>
        <p:nvSpPr>
          <p:cNvPr id="24" name="Textfeld 23">
            <a:extLst>
              <a:ext uri="{FF2B5EF4-FFF2-40B4-BE49-F238E27FC236}">
                <a16:creationId xmlns:a16="http://schemas.microsoft.com/office/drawing/2014/main" id="{1503AF38-35A1-4656-96E5-F322CB4228FD}"/>
              </a:ext>
            </a:extLst>
          </p:cNvPr>
          <p:cNvSpPr txBox="1"/>
          <p:nvPr/>
        </p:nvSpPr>
        <p:spPr>
          <a:xfrm>
            <a:off x="9713997" y="5059249"/>
            <a:ext cx="1271502" cy="307777"/>
          </a:xfrm>
          <a:prstGeom prst="rect">
            <a:avLst/>
          </a:prstGeom>
          <a:solidFill>
            <a:schemeClr val="bg1"/>
          </a:solidFill>
        </p:spPr>
        <p:txBody>
          <a:bodyPr wrap="none" rtlCol="0">
            <a:spAutoFit/>
          </a:bodyPr>
          <a:lstStyle/>
          <a:p>
            <a:r>
              <a:rPr lang="en-US" dirty="0" err="1"/>
              <a:t>v</a:t>
            </a:r>
            <a:r>
              <a:rPr lang="en-US" baseline="-25000" dirty="0" err="1"/>
              <a:t>e</a:t>
            </a:r>
            <a:r>
              <a:rPr lang="en-US" dirty="0"/>
              <a:t> = 30 km / s</a:t>
            </a:r>
          </a:p>
        </p:txBody>
      </p:sp>
    </p:spTree>
    <p:extLst>
      <p:ext uri="{BB962C8B-B14F-4D97-AF65-F5344CB8AC3E}">
        <p14:creationId xmlns:p14="http://schemas.microsoft.com/office/powerpoint/2010/main" val="4031627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t>Exhaust velocity is often referred to as specific impulse</a:t>
                </a:r>
              </a:p>
              <a:p>
                <a:pPr marL="45085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𝐼</m:t>
                          </m:r>
                        </m:e>
                        <m:sub>
                          <m:r>
                            <a:rPr lang="de-DE" i="1">
                              <a:latin typeface="Cambria Math" panose="02040503050406030204" pitchFamily="18" charset="0"/>
                              <a:ea typeface="Cambria Math" panose="02040503050406030204" pitchFamily="18" charset="0"/>
                            </a:rPr>
                            <m:t>𝑠𝑝</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𝑒</m:t>
                              </m:r>
                            </m:sub>
                          </m:sSub>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0</m:t>
                              </m:r>
                            </m:sub>
                          </m:sSub>
                        </m:den>
                      </m:f>
                    </m:oMath>
                  </m:oMathPara>
                </a14:m>
                <a:endParaRPr lang="en-US" dirty="0">
                  <a:ea typeface="Cambria Math" panose="02040503050406030204" pitchFamily="18" charset="0"/>
                </a:endParaRPr>
              </a:p>
              <a:p>
                <a:pPr marL="450850" indent="0">
                  <a:buNone/>
                </a:pP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𝐼</m:t>
                        </m:r>
                      </m:e>
                      <m:sub>
                        <m:r>
                          <a:rPr lang="de-DE" i="1">
                            <a:latin typeface="Cambria Math" panose="02040503050406030204" pitchFamily="18" charset="0"/>
                          </a:rPr>
                          <m:t>𝑠𝑝</m:t>
                        </m:r>
                      </m:sub>
                    </m:sSub>
                  </m:oMath>
                </a14:m>
                <a:r>
                  <a:rPr lang="en-US" dirty="0"/>
                  <a:t>…Specific impulse [s]</a:t>
                </a:r>
              </a:p>
              <a:p>
                <a:pPr marL="450850" indent="0">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0</m:t>
                        </m:r>
                      </m:sub>
                    </m:sSub>
                  </m:oMath>
                </a14:m>
                <a:r>
                  <a:rPr lang="en-US" dirty="0"/>
                  <a:t>…Earth gravitational acceleration [m / s²] (9.807 m/s²)</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85892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t>For given mass ratio (MR) between</a:t>
            </a:r>
            <a:br>
              <a:rPr lang="en-US" dirty="0"/>
            </a:br>
            <a:r>
              <a:rPr lang="en-US" dirty="0"/>
              <a:t>initial mass (dry mass + propellant </a:t>
            </a:r>
            <a:br>
              <a:rPr lang="en-US" dirty="0"/>
            </a:br>
            <a:r>
              <a:rPr lang="en-US" dirty="0"/>
              <a:t>mass) to final mass (dry mass),</a:t>
            </a:r>
            <a:br>
              <a:rPr lang="en-US" dirty="0"/>
            </a:br>
            <a:r>
              <a:rPr lang="en-US" dirty="0"/>
              <a:t>maximal achievable </a:t>
            </a:r>
            <a:r>
              <a:rPr lang="en-US" dirty="0" err="1"/>
              <a:t>Δv</a:t>
            </a:r>
            <a:r>
              <a:rPr lang="en-US" dirty="0"/>
              <a:t> is </a:t>
            </a:r>
            <a:br>
              <a:rPr lang="en-US" dirty="0"/>
            </a:br>
            <a:r>
              <a:rPr lang="en-US" dirty="0"/>
              <a:t>depending on the effective</a:t>
            </a:r>
            <a:br>
              <a:rPr lang="en-US" dirty="0"/>
            </a:br>
            <a:r>
              <a:rPr lang="en-US" dirty="0"/>
              <a:t>exhaust velocity (</a:t>
            </a:r>
            <a:r>
              <a:rPr lang="en-US" dirty="0" err="1"/>
              <a:t>v</a:t>
            </a:r>
            <a:r>
              <a:rPr lang="en-US" baseline="-25000" dirty="0" err="1"/>
              <a:t>e</a:t>
            </a:r>
            <a:r>
              <a:rPr lang="en-US" dirty="0"/>
              <a:t>)</a:t>
            </a:r>
          </a:p>
          <a:p>
            <a:r>
              <a:rPr lang="en-US" dirty="0"/>
              <a:t>Necessary wet mass grows </a:t>
            </a:r>
            <a:br>
              <a:rPr lang="en-US" dirty="0"/>
            </a:br>
            <a:r>
              <a:rPr lang="en-US" dirty="0"/>
              <a:t>exponentially with the desired </a:t>
            </a:r>
            <a:r>
              <a:rPr lang="en-US" dirty="0" err="1"/>
              <a:t>Δv</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Textfeld 8">
            <a:extLst>
              <a:ext uri="{FF2B5EF4-FFF2-40B4-BE49-F238E27FC236}">
                <a16:creationId xmlns:a16="http://schemas.microsoft.com/office/drawing/2014/main" id="{F3954126-65A3-4C72-9C86-E10C1BCB055D}"/>
              </a:ext>
            </a:extLst>
          </p:cNvPr>
          <p:cNvSpPr txBox="1"/>
          <p:nvPr/>
        </p:nvSpPr>
        <p:spPr>
          <a:xfrm>
            <a:off x="8139773" y="5700874"/>
            <a:ext cx="1866217" cy="307777"/>
          </a:xfrm>
          <a:prstGeom prst="rect">
            <a:avLst/>
          </a:prstGeom>
          <a:noFill/>
        </p:spPr>
        <p:txBody>
          <a:bodyPr wrap="none" rtlCol="0">
            <a:spAutoFit/>
          </a:bodyPr>
          <a:lstStyle/>
          <a:p>
            <a:r>
              <a:rPr lang="en-US" dirty="0"/>
              <a:t>Delta v / v exhaust [-]</a:t>
            </a:r>
          </a:p>
        </p:txBody>
      </p:sp>
      <p:sp>
        <p:nvSpPr>
          <p:cNvPr id="10" name="Textfeld 9">
            <a:extLst>
              <a:ext uri="{FF2B5EF4-FFF2-40B4-BE49-F238E27FC236}">
                <a16:creationId xmlns:a16="http://schemas.microsoft.com/office/drawing/2014/main" id="{43B1002E-A9B2-4241-A404-22742558CA75}"/>
              </a:ext>
            </a:extLst>
          </p:cNvPr>
          <p:cNvSpPr txBox="1"/>
          <p:nvPr/>
        </p:nvSpPr>
        <p:spPr>
          <a:xfrm rot="16200000">
            <a:off x="6175307" y="4168600"/>
            <a:ext cx="671979" cy="307777"/>
          </a:xfrm>
          <a:prstGeom prst="rect">
            <a:avLst/>
          </a:prstGeom>
          <a:noFill/>
        </p:spPr>
        <p:txBody>
          <a:bodyPr wrap="none" rtlCol="0">
            <a:spAutoFit/>
          </a:bodyPr>
          <a:lstStyle/>
          <a:p>
            <a:r>
              <a:rPr lang="en-US" dirty="0"/>
              <a:t>MR [-]</a:t>
            </a:r>
          </a:p>
        </p:txBody>
      </p:sp>
      <p:pic>
        <p:nvPicPr>
          <p:cNvPr id="11" name="Grafik 10">
            <a:extLst>
              <a:ext uri="{FF2B5EF4-FFF2-40B4-BE49-F238E27FC236}">
                <a16:creationId xmlns:a16="http://schemas.microsoft.com/office/drawing/2014/main" id="{A28E00AD-733D-4BD7-9424-153C27C8EC20}"/>
              </a:ext>
            </a:extLst>
          </p:cNvPr>
          <p:cNvPicPr>
            <a:picLocks noChangeAspect="1"/>
          </p:cNvPicPr>
          <p:nvPr/>
        </p:nvPicPr>
        <p:blipFill>
          <a:blip r:embed="rId2"/>
          <a:stretch>
            <a:fillRect/>
          </a:stretch>
        </p:blipFill>
        <p:spPr>
          <a:xfrm>
            <a:off x="6782310" y="2776462"/>
            <a:ext cx="4581144" cy="2753868"/>
          </a:xfrm>
          <a:prstGeom prst="rect">
            <a:avLst/>
          </a:prstGeom>
        </p:spPr>
      </p:pic>
    </p:spTree>
    <p:extLst>
      <p:ext uri="{BB962C8B-B14F-4D97-AF65-F5344CB8AC3E}">
        <p14:creationId xmlns:p14="http://schemas.microsoft.com/office/powerpoint/2010/main" val="275367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Example 1: Assume an exhaust velocity of 4500 meters per second and a delta v target of 9700 meters per second (corresponding to the needed delta v for a Low Earth Orbit (LEO) including delta v need to overcome gravitational and drag forces) for a single-stage-to-orbit</a:t>
                </a:r>
              </a:p>
              <a:p>
                <a:pPr marL="0" indent="0" algn="ctr">
                  <a:buNone/>
                </a:pP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9.7</m:t>
                            </m:r>
                          </m:num>
                          <m:den>
                            <m:r>
                              <a:rPr lang="de-DE" i="1">
                                <a:latin typeface="Cambria Math" panose="02040503050406030204" pitchFamily="18" charset="0"/>
                                <a:ea typeface="Cambria Math" panose="02040503050406030204" pitchFamily="18" charset="0"/>
                              </a:rPr>
                              <m:t>4.5</m:t>
                            </m:r>
                          </m:den>
                        </m:f>
                      </m:sup>
                    </m:sSup>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8</m:t>
                    </m:r>
                    <m:r>
                      <a:rPr lang="de-DE" i="1">
                        <a:latin typeface="Cambria Math" panose="02040503050406030204" pitchFamily="18" charset="0"/>
                        <a:ea typeface="Cambria Math" panose="02040503050406030204" pitchFamily="18" charset="0"/>
                      </a:rPr>
                      <m:t>,6</m:t>
                    </m:r>
                  </m:oMath>
                </a14:m>
                <a:r>
                  <a:rPr lang="de-DE" dirty="0">
                    <a:ea typeface="Cambria Math" panose="02040503050406030204" pitchFamily="18" charset="0"/>
                  </a:rPr>
                  <a:t> =&gt; </a:t>
                </a:r>
                <a14:m>
                  <m:oMath xmlns:m="http://schemas.openxmlformats.org/officeDocument/2006/math">
                    <m:r>
                      <a:rPr lang="de-DE" i="1">
                        <a:latin typeface="Cambria Math" panose="02040503050406030204" pitchFamily="18" charset="0"/>
                        <a:ea typeface="Cambria Math" panose="02040503050406030204" pitchFamily="18" charset="0"/>
                      </a:rPr>
                      <m:t>𝑀𝑅</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𝑤</m:t>
                            </m:r>
                          </m:sub>
                        </m:sSub>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𝑝</m:t>
                            </m:r>
                          </m:sub>
                        </m:sSub>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8</m:t>
                    </m:r>
                    <m:r>
                      <a:rPr lang="de-DE" i="1">
                        <a:latin typeface="Cambria Math" panose="02040503050406030204" pitchFamily="18" charset="0"/>
                        <a:ea typeface="Cambria Math" panose="02040503050406030204" pitchFamily="18" charset="0"/>
                      </a:rPr>
                      <m:t>,6</m:t>
                    </m:r>
                  </m:oMath>
                </a14:m>
                <a:r>
                  <a:rPr lang="de-DE" dirty="0">
                    <a:ea typeface="Cambria Math" panose="02040503050406030204" pitchFamily="18" charset="0"/>
                  </a:rPr>
                  <a:t> =&gt;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𝑝</m:t>
                            </m:r>
                          </m:sub>
                        </m:sSub>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de-DE" i="1">
                        <a:latin typeface="Cambria Math" panose="02040503050406030204" pitchFamily="18" charset="0"/>
                        <a:ea typeface="Cambria Math" panose="02040503050406030204" pitchFamily="18" charset="0"/>
                      </a:rPr>
                      <m:t>=0,884</m:t>
                    </m:r>
                  </m:oMath>
                </a14:m>
                <a:endParaRPr lang="de-DE" dirty="0">
                  <a:ea typeface="Cambria Math" panose="02040503050406030204" pitchFamily="18" charset="0"/>
                </a:endParaRPr>
              </a:p>
              <a:p>
                <a:pPr indent="0">
                  <a:buNone/>
                </a:pPr>
                <a:r>
                  <a:rPr lang="en-US" dirty="0">
                    <a:ea typeface="Cambria Math" panose="02040503050406030204" pitchFamily="18" charset="0"/>
                  </a:rPr>
                  <a:t>So 88.4 % is the required mass fraction, i.e. 88.4 % of the initial mass must be propellant. The remaining 11.6 % is dry mass, which could be difficult to achieve without special measures (e.g. staging of launchers)  </a:t>
                </a:r>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224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330537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Example 2: To achieve a delta v of 10 000 meters per second with an exhaust velocity of 2 000 meters per second a mass ratio of 147 is needed and so a required mass fraction of 99,3 %</a:t>
            </a:r>
            <a:r>
              <a:rPr lang="en-US" b="0" dirty="0">
                <a:ea typeface="Cambria Math" panose="02040503050406030204" pitchFamily="18" charset="0"/>
              </a:rPr>
              <a:t>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62562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resulting from space propulsion systems</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velocity change but also orbit change</a:t>
            </a:r>
          </a:p>
          <a:p>
            <a:pPr>
              <a:tabLst>
                <a:tab pos="469265" algn="l"/>
                <a:tab pos="469900" algn="l"/>
              </a:tabLst>
            </a:pPr>
            <a:r>
              <a:rPr lang="en-US" b="1" dirty="0" err="1">
                <a:ea typeface="Cambria Math" panose="02040503050406030204" pitchFamily="18" charset="0"/>
              </a:rPr>
              <a:t>Δv</a:t>
            </a:r>
            <a:r>
              <a:rPr lang="en-US" b="1" dirty="0">
                <a:ea typeface="Cambria Math" panose="02040503050406030204" pitchFamily="18" charset="0"/>
              </a:rPr>
              <a:t> is not only linked to start point and end point only but also on the way between the two points (orbital trajectory)</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equal to velocity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for deceleration and acceleration</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96511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linked to start point and end point only but also on the way between the two points (orbital trajectory)</a:t>
            </a:r>
          </a:p>
          <a:p>
            <a:pPr>
              <a:tabLst>
                <a:tab pos="469265" algn="l"/>
                <a:tab pos="469900" algn="l"/>
              </a:tabLst>
            </a:pPr>
            <a:r>
              <a:rPr lang="en-US" dirty="0">
                <a:ea typeface="Cambria Math" panose="02040503050406030204" pitchFamily="18" charset="0"/>
              </a:rPr>
              <a:t>Two main different trajectories are discussed hereafter (not considering any change of inclination for simplification [i</a:t>
            </a:r>
            <a:r>
              <a:rPr lang="en-US" b="0" i="0" dirty="0">
                <a:solidFill>
                  <a:srgbClr val="202124"/>
                </a:solidFill>
                <a:effectLst/>
                <a:latin typeface="arial" panose="020B0604020202020204" pitchFamily="34" charset="0"/>
              </a:rPr>
              <a:t>nclination is</a:t>
            </a:r>
            <a:r>
              <a:rPr lang="en-US" dirty="0">
                <a:ea typeface="Cambria Math" panose="02040503050406030204" pitchFamily="18" charset="0"/>
              </a:rPr>
              <a:t> the angular distance of the orbital plane from the plane of the planet's equator, stated </a:t>
            </a:r>
            <a:r>
              <a:rPr lang="en-US" b="0" i="0" dirty="0">
                <a:solidFill>
                  <a:srgbClr val="202124"/>
                </a:solidFill>
                <a:effectLst/>
                <a:latin typeface="arial" panose="020B0604020202020204" pitchFamily="34" charset="0"/>
              </a:rPr>
              <a:t>in degrees]</a:t>
            </a:r>
            <a:r>
              <a:rPr lang="en-US" b="0" i="0" dirty="0">
                <a:solidFill>
                  <a:srgbClr val="202124"/>
                </a:solidFill>
                <a:effectLst/>
                <a:latin typeface="arial" panose="020B0604020202020204" pitchFamily="34" charset="0"/>
                <a:ea typeface="Cambria Math" panose="02040503050406030204" pitchFamily="18" charset="0"/>
              </a:rPr>
              <a:t>)</a:t>
            </a:r>
            <a:endParaRPr lang="en-US" dirty="0">
              <a:ea typeface="Cambria Math" panose="02040503050406030204" pitchFamily="18" charset="0"/>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69238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Two classical orbital changes must be known</a:t>
            </a:r>
          </a:p>
          <a:p>
            <a:pPr lvl="1"/>
            <a:r>
              <a:rPr lang="en-US" sz="2000" dirty="0">
                <a:ea typeface="Cambria Math" panose="02040503050406030204" pitchFamily="18" charset="0"/>
              </a:rPr>
              <a:t>Hohmann transfer (impulsive maneuver – two short impulses)</a:t>
            </a:r>
          </a:p>
          <a:p>
            <a:pPr lvl="1"/>
            <a:r>
              <a:rPr lang="en-US" sz="2000" dirty="0" err="1">
                <a:ea typeface="Cambria Math" panose="02040503050406030204" pitchFamily="18" charset="0"/>
              </a:rPr>
              <a:t>Edelbaum</a:t>
            </a:r>
            <a:r>
              <a:rPr lang="en-US" sz="2000" dirty="0">
                <a:ea typeface="Cambria Math" panose="02040503050406030204" pitchFamily="18" charset="0"/>
              </a:rPr>
              <a:t> transfer (long duration maneuver with low thrust – spiral orbit raising)</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4E059492-91E0-4BB0-B16E-A365AAD27FA1}"/>
              </a:ext>
            </a:extLst>
          </p:cNvPr>
          <p:cNvPicPr>
            <a:picLocks noChangeAspect="1"/>
          </p:cNvPicPr>
          <p:nvPr/>
        </p:nvPicPr>
        <p:blipFill>
          <a:blip r:embed="rId2"/>
          <a:stretch>
            <a:fillRect/>
          </a:stretch>
        </p:blipFill>
        <p:spPr>
          <a:xfrm>
            <a:off x="2841571" y="4216829"/>
            <a:ext cx="6508858" cy="2570359"/>
          </a:xfrm>
          <a:prstGeom prst="rect">
            <a:avLst/>
          </a:prstGeom>
          <a:solidFill>
            <a:schemeClr val="bg1"/>
          </a:solidFill>
        </p:spPr>
      </p:pic>
      <p:sp>
        <p:nvSpPr>
          <p:cNvPr id="10" name="Textfeld 9">
            <a:extLst>
              <a:ext uri="{FF2B5EF4-FFF2-40B4-BE49-F238E27FC236}">
                <a16:creationId xmlns:a16="http://schemas.microsoft.com/office/drawing/2014/main" id="{E3599BF8-868C-4FE4-B869-EBE871250D98}"/>
              </a:ext>
            </a:extLst>
          </p:cNvPr>
          <p:cNvSpPr txBox="1"/>
          <p:nvPr/>
        </p:nvSpPr>
        <p:spPr>
          <a:xfrm>
            <a:off x="2841571" y="3755590"/>
            <a:ext cx="2321469" cy="400110"/>
          </a:xfrm>
          <a:prstGeom prst="rect">
            <a:avLst/>
          </a:prstGeom>
          <a:noFill/>
        </p:spPr>
        <p:txBody>
          <a:bodyPr wrap="none" rtlCol="0">
            <a:spAutoFit/>
          </a:bodyPr>
          <a:lstStyle/>
          <a:p>
            <a:r>
              <a:rPr lang="de-DE" sz="2000" dirty="0">
                <a:solidFill>
                  <a:schemeClr val="tx1"/>
                </a:solidFill>
              </a:rPr>
              <a:t>Hohmann Transfer</a:t>
            </a:r>
          </a:p>
        </p:txBody>
      </p:sp>
      <p:sp>
        <p:nvSpPr>
          <p:cNvPr id="11" name="Textfeld 10">
            <a:extLst>
              <a:ext uri="{FF2B5EF4-FFF2-40B4-BE49-F238E27FC236}">
                <a16:creationId xmlns:a16="http://schemas.microsoft.com/office/drawing/2014/main" id="{FF780FED-7F25-4CFC-827A-386902310B01}"/>
              </a:ext>
            </a:extLst>
          </p:cNvPr>
          <p:cNvSpPr txBox="1"/>
          <p:nvPr/>
        </p:nvSpPr>
        <p:spPr>
          <a:xfrm>
            <a:off x="7028962" y="3755590"/>
            <a:ext cx="2364750" cy="400110"/>
          </a:xfrm>
          <a:prstGeom prst="rect">
            <a:avLst/>
          </a:prstGeom>
          <a:noFill/>
        </p:spPr>
        <p:txBody>
          <a:bodyPr wrap="none" rtlCol="0">
            <a:spAutoFit/>
          </a:bodyPr>
          <a:lstStyle/>
          <a:p>
            <a:r>
              <a:rPr lang="de-DE" sz="2000" dirty="0" err="1">
                <a:solidFill>
                  <a:schemeClr val="tx1"/>
                </a:solidFill>
              </a:rPr>
              <a:t>Edelbaum</a:t>
            </a:r>
            <a:r>
              <a:rPr lang="de-DE" sz="2000" dirty="0">
                <a:solidFill>
                  <a:schemeClr val="tx1"/>
                </a:solidFill>
              </a:rPr>
              <a:t> Transfer</a:t>
            </a:r>
            <a:endParaRPr lang="en-US" sz="2000" dirty="0">
              <a:solidFill>
                <a:schemeClr val="tx1"/>
              </a:solidFill>
            </a:endParaRPr>
          </a:p>
        </p:txBody>
      </p:sp>
      <p:pic>
        <p:nvPicPr>
          <p:cNvPr id="12" name="Grafik 11" descr="Ein Bild, das Text, Mann enthält.&#10;&#10;Automatisch generierte Beschreibung">
            <a:extLst>
              <a:ext uri="{FF2B5EF4-FFF2-40B4-BE49-F238E27FC236}">
                <a16:creationId xmlns:a16="http://schemas.microsoft.com/office/drawing/2014/main" id="{699D3571-592D-4579-A0B1-B892702DADDF}"/>
              </a:ext>
            </a:extLst>
          </p:cNvPr>
          <p:cNvPicPr>
            <a:picLocks noChangeAspect="1"/>
          </p:cNvPicPr>
          <p:nvPr/>
        </p:nvPicPr>
        <p:blipFill>
          <a:blip r:embed="rId3"/>
          <a:stretch>
            <a:fillRect/>
          </a:stretch>
        </p:blipFill>
        <p:spPr>
          <a:xfrm>
            <a:off x="624973" y="4149091"/>
            <a:ext cx="1876425" cy="2428875"/>
          </a:xfrm>
          <a:prstGeom prst="rect">
            <a:avLst/>
          </a:prstGeom>
        </p:spPr>
      </p:pic>
    </p:spTree>
    <p:extLst>
      <p:ext uri="{BB962C8B-B14F-4D97-AF65-F5344CB8AC3E}">
        <p14:creationId xmlns:p14="http://schemas.microsoft.com/office/powerpoint/2010/main" val="2949551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r>
              <a:rPr lang="en-US" dirty="0"/>
              <a:t>In its simplest form, a propulsion system accelerates matter to provide a force of thrust that moves or rotates a vehicle</a:t>
            </a:r>
          </a:p>
          <a:p>
            <a:r>
              <a:rPr lang="en-US" dirty="0"/>
              <a:t>Example: Small row boat on the lake of Geneva</a:t>
            </a:r>
          </a:p>
          <a:p>
            <a:r>
              <a:rPr lang="en-US" dirty="0"/>
              <a:t>Basic rocket equation (Tsiolkovsky rocket equation):</a:t>
            </a:r>
            <a:br>
              <a:rPr lang="en-US" dirty="0"/>
            </a:br>
            <a:r>
              <a:rPr lang="en-US" dirty="0"/>
              <a:t>The basis principle of a classical rocket engine is to eject mass with a high velocity. The recoil of this ejection is then increasing the velocity of the Spacecraft (S/C) including the Payload (P/L) as well as the remaining propellant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60434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Hohmann transfer is a two-impulse orbit transfer</a:t>
            </a:r>
          </a:p>
          <a:p>
            <a:pPr lvl="1"/>
            <a:r>
              <a:rPr lang="en-US" sz="2000" dirty="0">
                <a:ea typeface="Cambria Math" panose="02040503050406030204" pitchFamily="18" charset="0"/>
              </a:rPr>
              <a:t>Acceleration in a period sufficiently smaller than the orbital period</a:t>
            </a:r>
          </a:p>
          <a:p>
            <a:pPr lvl="1"/>
            <a:r>
              <a:rPr lang="en-US" sz="2000" dirty="0">
                <a:ea typeface="Cambria Math" panose="02040503050406030204" pitchFamily="18" charset="0"/>
              </a:rPr>
              <a:t>Basic maneuver in chemical propulsion</a:t>
            </a:r>
          </a:p>
          <a:p>
            <a:pPr lvl="1"/>
            <a:r>
              <a:rPr lang="en-US" sz="2000" dirty="0">
                <a:ea typeface="Cambria Math" panose="02040503050406030204" pitchFamily="18" charset="0"/>
              </a:rPr>
              <a:t>Transfer from perigee (point close to Earth) to apogee (point far from Earth) on an elliptical trajectory</a:t>
            </a:r>
          </a:p>
          <a:p>
            <a:pPr>
              <a:tabLst>
                <a:tab pos="469265" algn="l"/>
                <a:tab pos="469900" algn="l"/>
              </a:tabLst>
            </a:pP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33646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a:ea typeface="Cambria Math" panose="02040503050406030204" pitchFamily="18" charset="0"/>
                  </a:rPr>
                  <a:t>Δv need for a Hohmann transfer is determined by (as derived from the vis-viva-equation considering </a:t>
                </a:r>
                <a:r>
                  <a:rPr lang="en-US" b="0" i="0" dirty="0">
                    <a:solidFill>
                      <a:srgbClr val="202122"/>
                    </a:solidFill>
                    <a:effectLst/>
                    <a:latin typeface="Arial" panose="020B0604020202020204" pitchFamily="34" charset="0"/>
                  </a:rPr>
                  <a:t>instantaneous impulses</a:t>
                </a:r>
                <a:r>
                  <a:rPr lang="en-US" dirty="0">
                    <a:ea typeface="Cambria Math" panose="02040503050406030204" pitchFamily="18" charset="0"/>
                  </a:rPr>
                  <a:t>):</a:t>
                </a:r>
                <a:br>
                  <a:rPr lang="en-US" dirty="0">
                    <a:ea typeface="Cambria Math" panose="02040503050406030204" pitchFamily="18" charset="0"/>
                  </a:rPr>
                </a:br>
                <a:r>
                  <a:rPr lang="en-US" dirty="0">
                    <a:ea typeface="Cambria Math" panose="02040503050406030204" pitchFamily="18" charset="0"/>
                  </a:rPr>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μ</m:t>
                            </m:r>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1</m:t>
                                </m:r>
                              </m:sub>
                            </m:sSub>
                          </m:den>
                        </m:f>
                      </m:e>
                    </m:rad>
                    <m:d>
                      <m:dPr>
                        <m:ctrlPr>
                          <a:rPr lang="de-DE" i="1">
                            <a:latin typeface="Cambria Math" panose="02040503050406030204" pitchFamily="18" charset="0"/>
                            <a:ea typeface="Cambria Math" panose="02040503050406030204" pitchFamily="18" charset="0"/>
                          </a:rPr>
                        </m:ctrlPr>
                      </m:dPr>
                      <m:e>
                        <m:rad>
                          <m:radPr>
                            <m:degHide m:val="on"/>
                            <m:ctrlPr>
                              <a:rPr lang="de-DE" i="1">
                                <a:latin typeface="Cambria Math" panose="02040503050406030204" pitchFamily="18" charset="0"/>
                                <a:ea typeface="Cambria Math" panose="02040503050406030204" pitchFamily="18" charset="0"/>
                              </a:rPr>
                            </m:ctrlPr>
                          </m:radPr>
                          <m:deg/>
                          <m:e>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2</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2</m:t>
                                    </m:r>
                                  </m:sub>
                                </m:sSub>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2</m:t>
                                    </m:r>
                                  </m:sub>
                                </m:sSub>
                              </m:den>
                            </m:f>
                          </m:e>
                        </m:rad>
                        <m:r>
                          <a:rPr lang="de-DE" i="1">
                            <a:latin typeface="Cambria Math" panose="02040503050406030204" pitchFamily="18" charset="0"/>
                            <a:ea typeface="Cambria Math" panose="02040503050406030204" pitchFamily="18" charset="0"/>
                          </a:rPr>
                          <m:t>−1</m:t>
                        </m:r>
                      </m:e>
                    </m:d>
                  </m:oMath>
                </a14:m>
                <a:br>
                  <a:rPr lang="de-DE" i="1" dirty="0">
                    <a:latin typeface="Cambria Math" panose="02040503050406030204" pitchFamily="18" charset="0"/>
                    <a:ea typeface="Cambria Math" panose="02040503050406030204" pitchFamily="18" charset="0"/>
                  </a:rPr>
                </a:br>
                <a:r>
                  <a:rPr lang="de-DE" i="1" dirty="0">
                    <a:latin typeface="Cambria Math" panose="02040503050406030204" pitchFamily="18" charset="0"/>
                    <a:ea typeface="Cambria Math" panose="02040503050406030204" pitchFamily="18" charset="0"/>
                  </a:rPr>
                  <a:t>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𝑣</m:t>
                        </m:r>
                      </m:e>
                      <m:sub>
                        <m:r>
                          <a:rPr lang="de-DE"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ea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μ</m:t>
                            </m:r>
                          </m:num>
                          <m:den>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2</m:t>
                                </m:r>
                              </m:sub>
                            </m:sSub>
                          </m:den>
                        </m:f>
                      </m:e>
                    </m:rad>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1−</m:t>
                        </m:r>
                        <m:rad>
                          <m:radPr>
                            <m:degHide m:val="on"/>
                            <m:ctrlPr>
                              <a:rPr lang="de-DE" b="0" i="1" smtClean="0">
                                <a:latin typeface="Cambria Math" panose="02040503050406030204" pitchFamily="18" charset="0"/>
                                <a:ea typeface="Cambria Math" panose="02040503050406030204" pitchFamily="18" charset="0"/>
                              </a:rPr>
                            </m:ctrlPr>
                          </m:radPr>
                          <m:deg/>
                          <m:e>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2</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1</m:t>
                                    </m:r>
                                  </m:sub>
                                </m:sSub>
                              </m:num>
                              <m:den>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2</m:t>
                                    </m:r>
                                  </m:sub>
                                </m:sSub>
                              </m:den>
                            </m:f>
                          </m:e>
                        </m:rad>
                      </m:e>
                    </m:d>
                  </m:oMath>
                </a14:m>
                <a:br>
                  <a:rPr lang="de-DE" sz="2400" dirty="0">
                    <a:latin typeface="Microsoft YaHei"/>
                    <a:cs typeface="Microsoft YaHei"/>
                  </a:rPr>
                </a:br>
                <a:r>
                  <a:rPr lang="de-DE" sz="2400" dirty="0">
                    <a:latin typeface="Microsoft YaHei"/>
                    <a:cs typeface="Microsoft YaHei"/>
                  </a:rPr>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b="0" i="1" smtClean="0">
                            <a:latin typeface="Cambria Math" panose="02040503050406030204" pitchFamily="18" charset="0"/>
                            <a:ea typeface="Cambria Math" panose="02040503050406030204" pitchFamily="18" charset="0"/>
                          </a:rPr>
                          <m:t>𝑡𝑜𝑡</m:t>
                        </m:r>
                      </m:sub>
                    </m:sSub>
                    <m:r>
                      <a:rPr lang="de-DE" b="0"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1</m:t>
                        </m:r>
                      </m:sub>
                    </m:sSub>
                  </m:oMath>
                </a14:m>
                <a:r>
                  <a:rPr lang="de-DE" sz="2400" dirty="0">
                    <a:latin typeface="Microsoft YaHei"/>
                    <a:cs typeface="Microsoft YaHei"/>
                  </a:rPr>
                  <a:t>+</a:t>
                </a:r>
                <a:r>
                  <a:rPr lang="el-GR" dirty="0">
                    <a:ea typeface="Cambria Math" panose="02040503050406030204" pitchFamily="18" charset="0"/>
                  </a:rPr>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2</m:t>
                        </m:r>
                      </m:sub>
                    </m:sSub>
                  </m:oMath>
                </a14:m>
                <a:endParaRPr lang="en-US"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592"/>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Textfeld 8">
            <a:extLst>
              <a:ext uri="{FF2B5EF4-FFF2-40B4-BE49-F238E27FC236}">
                <a16:creationId xmlns:a16="http://schemas.microsoft.com/office/drawing/2014/main" id="{6ADEDB03-ECEE-447D-A629-2D258A97F310}"/>
              </a:ext>
            </a:extLst>
          </p:cNvPr>
          <p:cNvSpPr txBox="1"/>
          <p:nvPr/>
        </p:nvSpPr>
        <p:spPr>
          <a:xfrm>
            <a:off x="6692651" y="4912433"/>
            <a:ext cx="1069524" cy="400110"/>
          </a:xfrm>
          <a:prstGeom prst="rect">
            <a:avLst/>
          </a:prstGeom>
          <a:noFill/>
        </p:spPr>
        <p:txBody>
          <a:bodyPr wrap="none" rtlCol="0">
            <a:spAutoFit/>
          </a:bodyPr>
          <a:lstStyle/>
          <a:p>
            <a:r>
              <a:rPr lang="de-DE" sz="2000" dirty="0" err="1">
                <a:solidFill>
                  <a:schemeClr val="tx1"/>
                </a:solidFill>
              </a:rPr>
              <a:t>Perigee</a:t>
            </a:r>
            <a:endParaRPr lang="en-US" sz="2000" dirty="0">
              <a:solidFill>
                <a:schemeClr val="tx1"/>
              </a:solidFill>
            </a:endParaRPr>
          </a:p>
        </p:txBody>
      </p:sp>
      <p:sp>
        <p:nvSpPr>
          <p:cNvPr id="10" name="Textfeld 9">
            <a:extLst>
              <a:ext uri="{FF2B5EF4-FFF2-40B4-BE49-F238E27FC236}">
                <a16:creationId xmlns:a16="http://schemas.microsoft.com/office/drawing/2014/main" id="{5C9DAAB5-5D8F-411D-A069-CAF18D0213CA}"/>
              </a:ext>
            </a:extLst>
          </p:cNvPr>
          <p:cNvSpPr txBox="1"/>
          <p:nvPr/>
        </p:nvSpPr>
        <p:spPr>
          <a:xfrm>
            <a:off x="10107572" y="4870347"/>
            <a:ext cx="1069524" cy="400110"/>
          </a:xfrm>
          <a:prstGeom prst="rect">
            <a:avLst/>
          </a:prstGeom>
          <a:noFill/>
        </p:spPr>
        <p:txBody>
          <a:bodyPr wrap="none" rtlCol="0">
            <a:spAutoFit/>
          </a:bodyPr>
          <a:lstStyle/>
          <a:p>
            <a:r>
              <a:rPr lang="de-DE" sz="2000" dirty="0" err="1">
                <a:solidFill>
                  <a:schemeClr val="tx1"/>
                </a:solidFill>
              </a:rPr>
              <a:t>Apogee</a:t>
            </a:r>
            <a:endParaRPr lang="en-US" sz="2000" dirty="0">
              <a:solidFill>
                <a:schemeClr val="tx1"/>
              </a:solidFill>
            </a:endParaRPr>
          </a:p>
        </p:txBody>
      </p:sp>
      <p:grpSp>
        <p:nvGrpSpPr>
          <p:cNvPr id="11" name="object 11">
            <a:extLst>
              <a:ext uri="{FF2B5EF4-FFF2-40B4-BE49-F238E27FC236}">
                <a16:creationId xmlns:a16="http://schemas.microsoft.com/office/drawing/2014/main" id="{134ECE7B-9A95-4031-97D4-EA031BC917E6}"/>
              </a:ext>
            </a:extLst>
          </p:cNvPr>
          <p:cNvGrpSpPr/>
          <p:nvPr/>
        </p:nvGrpSpPr>
        <p:grpSpPr>
          <a:xfrm>
            <a:off x="7142883" y="3675331"/>
            <a:ext cx="2879090" cy="2877820"/>
            <a:chOff x="918666" y="2998254"/>
            <a:chExt cx="2879090" cy="2877820"/>
          </a:xfrm>
        </p:grpSpPr>
        <p:pic>
          <p:nvPicPr>
            <p:cNvPr id="12" name="object 12">
              <a:extLst>
                <a:ext uri="{FF2B5EF4-FFF2-40B4-BE49-F238E27FC236}">
                  <a16:creationId xmlns:a16="http://schemas.microsoft.com/office/drawing/2014/main" id="{C1B168E6-AD8E-4044-9820-04B7CA6714DD}"/>
                </a:ext>
              </a:extLst>
            </p:cNvPr>
            <p:cNvPicPr/>
            <p:nvPr/>
          </p:nvPicPr>
          <p:blipFill>
            <a:blip r:embed="rId3" cstate="print"/>
            <a:stretch>
              <a:fillRect/>
            </a:stretch>
          </p:blipFill>
          <p:spPr>
            <a:xfrm>
              <a:off x="2000555" y="4079555"/>
              <a:ext cx="714993" cy="715339"/>
            </a:xfrm>
            <a:prstGeom prst="rect">
              <a:avLst/>
            </a:prstGeom>
          </p:spPr>
        </p:pic>
        <p:sp>
          <p:nvSpPr>
            <p:cNvPr id="13" name="object 13">
              <a:extLst>
                <a:ext uri="{FF2B5EF4-FFF2-40B4-BE49-F238E27FC236}">
                  <a16:creationId xmlns:a16="http://schemas.microsoft.com/office/drawing/2014/main" id="{B34DC7CD-280C-47F9-97A9-AD559F07E989}"/>
                </a:ext>
              </a:extLst>
            </p:cNvPr>
            <p:cNvSpPr/>
            <p:nvPr/>
          </p:nvSpPr>
          <p:spPr>
            <a:xfrm>
              <a:off x="2000555" y="4078859"/>
              <a:ext cx="713740" cy="713105"/>
            </a:xfrm>
            <a:custGeom>
              <a:avLst/>
              <a:gdLst/>
              <a:ahLst/>
              <a:cxnLst/>
              <a:rect l="l" t="t" r="r" b="b"/>
              <a:pathLst>
                <a:path w="713739" h="713104">
                  <a:moveTo>
                    <a:pt x="713601" y="356277"/>
                  </a:moveTo>
                  <a:lnTo>
                    <a:pt x="710343" y="404619"/>
                  </a:lnTo>
                  <a:lnTo>
                    <a:pt x="700853" y="450985"/>
                  </a:lnTo>
                  <a:lnTo>
                    <a:pt x="685557" y="494951"/>
                  </a:lnTo>
                  <a:lnTo>
                    <a:pt x="664880" y="536092"/>
                  </a:lnTo>
                  <a:lnTo>
                    <a:pt x="639247" y="573982"/>
                  </a:lnTo>
                  <a:lnTo>
                    <a:pt x="609084" y="608199"/>
                  </a:lnTo>
                  <a:lnTo>
                    <a:pt x="574817" y="638316"/>
                  </a:lnTo>
                  <a:lnTo>
                    <a:pt x="536870" y="663910"/>
                  </a:lnTo>
                  <a:lnTo>
                    <a:pt x="495670" y="684555"/>
                  </a:lnTo>
                  <a:lnTo>
                    <a:pt x="451641" y="699828"/>
                  </a:lnTo>
                  <a:lnTo>
                    <a:pt x="405209" y="709303"/>
                  </a:lnTo>
                  <a:lnTo>
                    <a:pt x="356800" y="712555"/>
                  </a:lnTo>
                  <a:lnTo>
                    <a:pt x="308379" y="709303"/>
                  </a:lnTo>
                  <a:lnTo>
                    <a:pt x="261939" y="699828"/>
                  </a:lnTo>
                  <a:lnTo>
                    <a:pt x="217906" y="684555"/>
                  </a:lnTo>
                  <a:lnTo>
                    <a:pt x="176704" y="663910"/>
                  </a:lnTo>
                  <a:lnTo>
                    <a:pt x="138759" y="638316"/>
                  </a:lnTo>
                  <a:lnTo>
                    <a:pt x="104494" y="608199"/>
                  </a:lnTo>
                  <a:lnTo>
                    <a:pt x="74335" y="573982"/>
                  </a:lnTo>
                  <a:lnTo>
                    <a:pt x="48707" y="536092"/>
                  </a:lnTo>
                  <a:lnTo>
                    <a:pt x="28035" y="494951"/>
                  </a:lnTo>
                  <a:lnTo>
                    <a:pt x="12743" y="450985"/>
                  </a:lnTo>
                  <a:lnTo>
                    <a:pt x="3256" y="404619"/>
                  </a:lnTo>
                  <a:lnTo>
                    <a:pt x="0" y="356277"/>
                  </a:lnTo>
                  <a:lnTo>
                    <a:pt x="3256" y="307936"/>
                  </a:lnTo>
                  <a:lnTo>
                    <a:pt x="12743" y="261569"/>
                  </a:lnTo>
                  <a:lnTo>
                    <a:pt x="28035" y="217604"/>
                  </a:lnTo>
                  <a:lnTo>
                    <a:pt x="48707" y="176463"/>
                  </a:lnTo>
                  <a:lnTo>
                    <a:pt x="74335" y="138572"/>
                  </a:lnTo>
                  <a:lnTo>
                    <a:pt x="104494" y="104356"/>
                  </a:lnTo>
                  <a:lnTo>
                    <a:pt x="138759" y="74239"/>
                  </a:lnTo>
                  <a:lnTo>
                    <a:pt x="176704" y="48645"/>
                  </a:lnTo>
                  <a:lnTo>
                    <a:pt x="217906" y="28000"/>
                  </a:lnTo>
                  <a:lnTo>
                    <a:pt x="261939" y="12727"/>
                  </a:lnTo>
                  <a:lnTo>
                    <a:pt x="308379" y="3252"/>
                  </a:lnTo>
                  <a:lnTo>
                    <a:pt x="356800" y="0"/>
                  </a:lnTo>
                  <a:lnTo>
                    <a:pt x="405209" y="3252"/>
                  </a:lnTo>
                  <a:lnTo>
                    <a:pt x="451641" y="12727"/>
                  </a:lnTo>
                  <a:lnTo>
                    <a:pt x="495670" y="28000"/>
                  </a:lnTo>
                  <a:lnTo>
                    <a:pt x="536870" y="48645"/>
                  </a:lnTo>
                  <a:lnTo>
                    <a:pt x="574817" y="74239"/>
                  </a:lnTo>
                  <a:lnTo>
                    <a:pt x="609084" y="104356"/>
                  </a:lnTo>
                  <a:lnTo>
                    <a:pt x="639247" y="138572"/>
                  </a:lnTo>
                  <a:lnTo>
                    <a:pt x="664880" y="176463"/>
                  </a:lnTo>
                  <a:lnTo>
                    <a:pt x="685557" y="217604"/>
                  </a:lnTo>
                  <a:lnTo>
                    <a:pt x="700853" y="261569"/>
                  </a:lnTo>
                  <a:lnTo>
                    <a:pt x="710343" y="307936"/>
                  </a:lnTo>
                  <a:lnTo>
                    <a:pt x="713601" y="356277"/>
                  </a:lnTo>
                  <a:close/>
                </a:path>
              </a:pathLst>
            </a:custGeom>
            <a:ln w="3175">
              <a:solidFill>
                <a:srgbClr val="0000FF"/>
              </a:solidFill>
            </a:ln>
          </p:spPr>
          <p:txBody>
            <a:bodyPr wrap="square" lIns="0" tIns="0" rIns="0" bIns="0" rtlCol="0"/>
            <a:lstStyle/>
            <a:p>
              <a:endParaRPr/>
            </a:p>
          </p:txBody>
        </p:sp>
        <p:sp>
          <p:nvSpPr>
            <p:cNvPr id="14" name="object 14">
              <a:extLst>
                <a:ext uri="{FF2B5EF4-FFF2-40B4-BE49-F238E27FC236}">
                  <a16:creationId xmlns:a16="http://schemas.microsoft.com/office/drawing/2014/main" id="{B3681552-EA74-4276-92F9-89B39455CB8F}"/>
                </a:ext>
              </a:extLst>
            </p:cNvPr>
            <p:cNvSpPr/>
            <p:nvPr/>
          </p:nvSpPr>
          <p:spPr>
            <a:xfrm>
              <a:off x="1885276" y="3918986"/>
              <a:ext cx="991235" cy="1036319"/>
            </a:xfrm>
            <a:custGeom>
              <a:avLst/>
              <a:gdLst/>
              <a:ahLst/>
              <a:cxnLst/>
              <a:rect l="l" t="t" r="r" b="b"/>
              <a:pathLst>
                <a:path w="991235" h="1036320">
                  <a:moveTo>
                    <a:pt x="110753" y="101478"/>
                  </a:moveTo>
                  <a:lnTo>
                    <a:pt x="106111" y="104494"/>
                  </a:lnTo>
                  <a:lnTo>
                    <a:pt x="105125" y="109191"/>
                  </a:lnTo>
                  <a:lnTo>
                    <a:pt x="88997" y="182778"/>
                  </a:lnTo>
                  <a:lnTo>
                    <a:pt x="111139" y="175935"/>
                  </a:lnTo>
                  <a:lnTo>
                    <a:pt x="107098" y="175935"/>
                  </a:lnTo>
                  <a:lnTo>
                    <a:pt x="94276" y="164163"/>
                  </a:lnTo>
                  <a:lnTo>
                    <a:pt x="100368" y="157553"/>
                  </a:lnTo>
                  <a:lnTo>
                    <a:pt x="115609" y="142601"/>
                  </a:lnTo>
                  <a:lnTo>
                    <a:pt x="122124" y="112902"/>
                  </a:lnTo>
                  <a:lnTo>
                    <a:pt x="123110" y="108205"/>
                  </a:lnTo>
                  <a:lnTo>
                    <a:pt x="120151" y="103566"/>
                  </a:lnTo>
                  <a:lnTo>
                    <a:pt x="110753" y="101478"/>
                  </a:lnTo>
                  <a:close/>
                </a:path>
                <a:path w="991235" h="1036320">
                  <a:moveTo>
                    <a:pt x="115609" y="142601"/>
                  </a:moveTo>
                  <a:lnTo>
                    <a:pt x="100368" y="157553"/>
                  </a:lnTo>
                  <a:lnTo>
                    <a:pt x="94276" y="164163"/>
                  </a:lnTo>
                  <a:lnTo>
                    <a:pt x="107098" y="175935"/>
                  </a:lnTo>
                  <a:lnTo>
                    <a:pt x="110838" y="171876"/>
                  </a:lnTo>
                  <a:lnTo>
                    <a:pt x="109186" y="171876"/>
                  </a:lnTo>
                  <a:lnTo>
                    <a:pt x="98105" y="161728"/>
                  </a:lnTo>
                  <a:lnTo>
                    <a:pt x="112377" y="157331"/>
                  </a:lnTo>
                  <a:lnTo>
                    <a:pt x="115609" y="142601"/>
                  </a:lnTo>
                  <a:close/>
                </a:path>
                <a:path w="991235" h="1036320">
                  <a:moveTo>
                    <a:pt x="160473" y="142476"/>
                  </a:moveTo>
                  <a:lnTo>
                    <a:pt x="131400" y="151470"/>
                  </a:lnTo>
                  <a:lnTo>
                    <a:pt x="113189" y="169324"/>
                  </a:lnTo>
                  <a:lnTo>
                    <a:pt x="107098" y="175935"/>
                  </a:lnTo>
                  <a:lnTo>
                    <a:pt x="111139" y="175935"/>
                  </a:lnTo>
                  <a:lnTo>
                    <a:pt x="165636" y="159118"/>
                  </a:lnTo>
                  <a:lnTo>
                    <a:pt x="168189" y="154247"/>
                  </a:lnTo>
                  <a:lnTo>
                    <a:pt x="166797" y="149666"/>
                  </a:lnTo>
                  <a:lnTo>
                    <a:pt x="165346" y="145085"/>
                  </a:lnTo>
                  <a:lnTo>
                    <a:pt x="160473" y="142476"/>
                  </a:lnTo>
                  <a:close/>
                </a:path>
                <a:path w="991235" h="1036320">
                  <a:moveTo>
                    <a:pt x="112377" y="157331"/>
                  </a:moveTo>
                  <a:lnTo>
                    <a:pt x="98105" y="161728"/>
                  </a:lnTo>
                  <a:lnTo>
                    <a:pt x="109186" y="171876"/>
                  </a:lnTo>
                  <a:lnTo>
                    <a:pt x="112377" y="157331"/>
                  </a:lnTo>
                  <a:close/>
                </a:path>
                <a:path w="991235" h="1036320">
                  <a:moveTo>
                    <a:pt x="131400" y="151470"/>
                  </a:moveTo>
                  <a:lnTo>
                    <a:pt x="112377" y="157331"/>
                  </a:lnTo>
                  <a:lnTo>
                    <a:pt x="109186" y="171876"/>
                  </a:lnTo>
                  <a:lnTo>
                    <a:pt x="110838" y="171876"/>
                  </a:lnTo>
                  <a:lnTo>
                    <a:pt x="113189" y="169324"/>
                  </a:lnTo>
                  <a:lnTo>
                    <a:pt x="131400" y="151470"/>
                  </a:lnTo>
                  <a:close/>
                </a:path>
                <a:path w="991235" h="1036320">
                  <a:moveTo>
                    <a:pt x="132451" y="127283"/>
                  </a:moveTo>
                  <a:lnTo>
                    <a:pt x="119223" y="139055"/>
                  </a:lnTo>
                  <a:lnTo>
                    <a:pt x="115609" y="142601"/>
                  </a:lnTo>
                  <a:lnTo>
                    <a:pt x="112377" y="157331"/>
                  </a:lnTo>
                  <a:lnTo>
                    <a:pt x="131407" y="151464"/>
                  </a:lnTo>
                  <a:lnTo>
                    <a:pt x="143996" y="140272"/>
                  </a:lnTo>
                  <a:lnTo>
                    <a:pt x="132451" y="127283"/>
                  </a:lnTo>
                  <a:close/>
                </a:path>
                <a:path w="991235" h="1036320">
                  <a:moveTo>
                    <a:pt x="188901" y="84488"/>
                  </a:moveTo>
                  <a:lnTo>
                    <a:pt x="179850" y="90403"/>
                  </a:lnTo>
                  <a:lnTo>
                    <a:pt x="159022" y="105422"/>
                  </a:lnTo>
                  <a:lnTo>
                    <a:pt x="146085" y="115801"/>
                  </a:lnTo>
                  <a:lnTo>
                    <a:pt x="156934" y="129371"/>
                  </a:lnTo>
                  <a:lnTo>
                    <a:pt x="169871" y="118991"/>
                  </a:lnTo>
                  <a:lnTo>
                    <a:pt x="190061" y="104494"/>
                  </a:lnTo>
                  <a:lnTo>
                    <a:pt x="198357" y="99101"/>
                  </a:lnTo>
                  <a:lnTo>
                    <a:pt x="188901" y="84488"/>
                  </a:lnTo>
                  <a:close/>
                </a:path>
                <a:path w="991235" h="1036320">
                  <a:moveTo>
                    <a:pt x="250630" y="49811"/>
                  </a:moveTo>
                  <a:lnTo>
                    <a:pt x="245757" y="52073"/>
                  </a:lnTo>
                  <a:lnTo>
                    <a:pt x="223246" y="63670"/>
                  </a:lnTo>
                  <a:lnTo>
                    <a:pt x="203927" y="74920"/>
                  </a:lnTo>
                  <a:lnTo>
                    <a:pt x="212687" y="89939"/>
                  </a:lnTo>
                  <a:lnTo>
                    <a:pt x="232007" y="78689"/>
                  </a:lnTo>
                  <a:lnTo>
                    <a:pt x="253705" y="67497"/>
                  </a:lnTo>
                  <a:lnTo>
                    <a:pt x="257882" y="65642"/>
                  </a:lnTo>
                  <a:lnTo>
                    <a:pt x="250630" y="49811"/>
                  </a:lnTo>
                  <a:close/>
                </a:path>
                <a:path w="991235" h="1036320">
                  <a:moveTo>
                    <a:pt x="316537" y="23891"/>
                  </a:moveTo>
                  <a:lnTo>
                    <a:pt x="315667" y="24122"/>
                  </a:lnTo>
                  <a:lnTo>
                    <a:pt x="291996" y="32241"/>
                  </a:lnTo>
                  <a:lnTo>
                    <a:pt x="268673" y="41577"/>
                  </a:lnTo>
                  <a:lnTo>
                    <a:pt x="266469" y="42563"/>
                  </a:lnTo>
                  <a:lnTo>
                    <a:pt x="273721" y="58393"/>
                  </a:lnTo>
                  <a:lnTo>
                    <a:pt x="275867" y="57408"/>
                  </a:lnTo>
                  <a:lnTo>
                    <a:pt x="298436" y="48419"/>
                  </a:lnTo>
                  <a:lnTo>
                    <a:pt x="321294" y="40591"/>
                  </a:lnTo>
                  <a:lnTo>
                    <a:pt x="316537" y="23891"/>
                  </a:lnTo>
                  <a:close/>
                </a:path>
                <a:path w="991235" h="1036320">
                  <a:moveTo>
                    <a:pt x="384996" y="7364"/>
                  </a:moveTo>
                  <a:lnTo>
                    <a:pt x="363936" y="11365"/>
                  </a:lnTo>
                  <a:lnTo>
                    <a:pt x="339685" y="17164"/>
                  </a:lnTo>
                  <a:lnTo>
                    <a:pt x="333245" y="19020"/>
                  </a:lnTo>
                  <a:lnTo>
                    <a:pt x="338119" y="35720"/>
                  </a:lnTo>
                  <a:lnTo>
                    <a:pt x="344559" y="33864"/>
                  </a:lnTo>
                  <a:lnTo>
                    <a:pt x="367939" y="28298"/>
                  </a:lnTo>
                  <a:lnTo>
                    <a:pt x="388245" y="24470"/>
                  </a:lnTo>
                  <a:lnTo>
                    <a:pt x="384996" y="7364"/>
                  </a:lnTo>
                  <a:close/>
                </a:path>
                <a:path w="991235" h="1036320">
                  <a:moveTo>
                    <a:pt x="455428" y="231"/>
                  </a:moveTo>
                  <a:lnTo>
                    <a:pt x="437791" y="1043"/>
                  </a:lnTo>
                  <a:lnTo>
                    <a:pt x="413018" y="3305"/>
                  </a:lnTo>
                  <a:lnTo>
                    <a:pt x="402633" y="4755"/>
                  </a:lnTo>
                  <a:lnTo>
                    <a:pt x="405012" y="21977"/>
                  </a:lnTo>
                  <a:lnTo>
                    <a:pt x="415397" y="20527"/>
                  </a:lnTo>
                  <a:lnTo>
                    <a:pt x="439357" y="18324"/>
                  </a:lnTo>
                  <a:lnTo>
                    <a:pt x="456182" y="17628"/>
                  </a:lnTo>
                  <a:lnTo>
                    <a:pt x="455428" y="231"/>
                  </a:lnTo>
                  <a:close/>
                </a:path>
                <a:path w="991235" h="1036320">
                  <a:moveTo>
                    <a:pt x="473239" y="0"/>
                  </a:moveTo>
                  <a:lnTo>
                    <a:pt x="473181" y="17396"/>
                  </a:lnTo>
                  <a:lnTo>
                    <a:pt x="487453" y="17454"/>
                  </a:lnTo>
                  <a:lnTo>
                    <a:pt x="511472" y="18730"/>
                  </a:lnTo>
                  <a:lnTo>
                    <a:pt x="524467" y="20005"/>
                  </a:lnTo>
                  <a:lnTo>
                    <a:pt x="526208" y="2725"/>
                  </a:lnTo>
                  <a:lnTo>
                    <a:pt x="512400" y="1333"/>
                  </a:lnTo>
                  <a:lnTo>
                    <a:pt x="487511" y="57"/>
                  </a:lnTo>
                  <a:lnTo>
                    <a:pt x="473239" y="0"/>
                  </a:lnTo>
                  <a:close/>
                </a:path>
                <a:path w="991235" h="1036320">
                  <a:moveTo>
                    <a:pt x="543903" y="4812"/>
                  </a:moveTo>
                  <a:lnTo>
                    <a:pt x="541292" y="22035"/>
                  </a:lnTo>
                  <a:lnTo>
                    <a:pt x="559335" y="24702"/>
                  </a:lnTo>
                  <a:lnTo>
                    <a:pt x="583064" y="29457"/>
                  </a:lnTo>
                  <a:lnTo>
                    <a:pt x="591766" y="31603"/>
                  </a:lnTo>
                  <a:lnTo>
                    <a:pt x="596002" y="14728"/>
                  </a:lnTo>
                  <a:lnTo>
                    <a:pt x="586487" y="12351"/>
                  </a:lnTo>
                  <a:lnTo>
                    <a:pt x="561946" y="7538"/>
                  </a:lnTo>
                  <a:lnTo>
                    <a:pt x="543903" y="4812"/>
                  </a:lnTo>
                  <a:close/>
                </a:path>
                <a:path w="991235" h="1036320">
                  <a:moveTo>
                    <a:pt x="613232" y="19136"/>
                  </a:moveTo>
                  <a:lnTo>
                    <a:pt x="608185" y="35778"/>
                  </a:lnTo>
                  <a:lnTo>
                    <a:pt x="629883" y="42331"/>
                  </a:lnTo>
                  <a:lnTo>
                    <a:pt x="652916" y="50565"/>
                  </a:lnTo>
                  <a:lnTo>
                    <a:pt x="656861" y="52247"/>
                  </a:lnTo>
                  <a:lnTo>
                    <a:pt x="663533" y="36126"/>
                  </a:lnTo>
                  <a:lnTo>
                    <a:pt x="658775" y="34212"/>
                  </a:lnTo>
                  <a:lnTo>
                    <a:pt x="634931" y="25688"/>
                  </a:lnTo>
                  <a:lnTo>
                    <a:pt x="613232" y="19136"/>
                  </a:lnTo>
                  <a:close/>
                </a:path>
                <a:path w="991235" h="1036320">
                  <a:moveTo>
                    <a:pt x="679603" y="42795"/>
                  </a:moveTo>
                  <a:lnTo>
                    <a:pt x="672931" y="58857"/>
                  </a:lnTo>
                  <a:lnTo>
                    <a:pt x="675600" y="59959"/>
                  </a:lnTo>
                  <a:lnTo>
                    <a:pt x="697994" y="70571"/>
                  </a:lnTo>
                  <a:lnTo>
                    <a:pt x="718880" y="81763"/>
                  </a:lnTo>
                  <a:lnTo>
                    <a:pt x="727061" y="66396"/>
                  </a:lnTo>
                  <a:lnTo>
                    <a:pt x="705420" y="54856"/>
                  </a:lnTo>
                  <a:lnTo>
                    <a:pt x="682272" y="43896"/>
                  </a:lnTo>
                  <a:lnTo>
                    <a:pt x="679603" y="42795"/>
                  </a:lnTo>
                  <a:close/>
                </a:path>
                <a:path w="991235" h="1036320">
                  <a:moveTo>
                    <a:pt x="742435" y="75558"/>
                  </a:moveTo>
                  <a:lnTo>
                    <a:pt x="733442" y="90461"/>
                  </a:lnTo>
                  <a:lnTo>
                    <a:pt x="741333" y="95216"/>
                  </a:lnTo>
                  <a:lnTo>
                    <a:pt x="762335" y="109307"/>
                  </a:lnTo>
                  <a:lnTo>
                    <a:pt x="775794" y="119397"/>
                  </a:lnTo>
                  <a:lnTo>
                    <a:pt x="786237" y="105480"/>
                  </a:lnTo>
                  <a:lnTo>
                    <a:pt x="772023" y="94868"/>
                  </a:lnTo>
                  <a:lnTo>
                    <a:pt x="750325" y="80313"/>
                  </a:lnTo>
                  <a:lnTo>
                    <a:pt x="742435" y="75558"/>
                  </a:lnTo>
                  <a:close/>
                </a:path>
                <a:path w="991235" h="1036320">
                  <a:moveTo>
                    <a:pt x="800219" y="116497"/>
                  </a:moveTo>
                  <a:lnTo>
                    <a:pt x="789080" y="129892"/>
                  </a:lnTo>
                  <a:lnTo>
                    <a:pt x="802540" y="141084"/>
                  </a:lnTo>
                  <a:lnTo>
                    <a:pt x="821569" y="158539"/>
                  </a:lnTo>
                  <a:lnTo>
                    <a:pt x="827197" y="164279"/>
                  </a:lnTo>
                  <a:lnTo>
                    <a:pt x="839612" y="152102"/>
                  </a:lnTo>
                  <a:lnTo>
                    <a:pt x="833347" y="145723"/>
                  </a:lnTo>
                  <a:lnTo>
                    <a:pt x="813679" y="127689"/>
                  </a:lnTo>
                  <a:lnTo>
                    <a:pt x="800219" y="116497"/>
                  </a:lnTo>
                  <a:close/>
                </a:path>
                <a:path w="991235" h="1036320">
                  <a:moveTo>
                    <a:pt x="851796" y="164511"/>
                  </a:moveTo>
                  <a:lnTo>
                    <a:pt x="839380" y="176689"/>
                  </a:lnTo>
                  <a:lnTo>
                    <a:pt x="856205" y="195593"/>
                  </a:lnTo>
                  <a:lnTo>
                    <a:pt x="871869" y="215193"/>
                  </a:lnTo>
                  <a:lnTo>
                    <a:pt x="872160" y="215599"/>
                  </a:lnTo>
                  <a:lnTo>
                    <a:pt x="886257" y="205393"/>
                  </a:lnTo>
                  <a:lnTo>
                    <a:pt x="885445" y="204291"/>
                  </a:lnTo>
                  <a:lnTo>
                    <a:pt x="869201" y="184053"/>
                  </a:lnTo>
                  <a:lnTo>
                    <a:pt x="851796" y="164511"/>
                  </a:lnTo>
                  <a:close/>
                </a:path>
                <a:path w="991235" h="1036320">
                  <a:moveTo>
                    <a:pt x="896468" y="219484"/>
                  </a:moveTo>
                  <a:lnTo>
                    <a:pt x="882312" y="229690"/>
                  </a:lnTo>
                  <a:lnTo>
                    <a:pt x="886374" y="235315"/>
                  </a:lnTo>
                  <a:lnTo>
                    <a:pt x="899833" y="256074"/>
                  </a:lnTo>
                  <a:lnTo>
                    <a:pt x="909754" y="273065"/>
                  </a:lnTo>
                  <a:lnTo>
                    <a:pt x="924780" y="264309"/>
                  </a:lnTo>
                  <a:lnTo>
                    <a:pt x="914453" y="246564"/>
                  </a:lnTo>
                  <a:lnTo>
                    <a:pt x="900530" y="225109"/>
                  </a:lnTo>
                  <a:lnTo>
                    <a:pt x="896468" y="219484"/>
                  </a:lnTo>
                  <a:close/>
                </a:path>
                <a:path w="991235" h="1036320">
                  <a:moveTo>
                    <a:pt x="933193" y="280023"/>
                  </a:moveTo>
                  <a:lnTo>
                    <a:pt x="917760" y="288026"/>
                  </a:lnTo>
                  <a:lnTo>
                    <a:pt x="923388" y="298985"/>
                  </a:lnTo>
                  <a:lnTo>
                    <a:pt x="933483" y="321137"/>
                  </a:lnTo>
                  <a:lnTo>
                    <a:pt x="938936" y="334764"/>
                  </a:lnTo>
                  <a:lnTo>
                    <a:pt x="955065" y="328327"/>
                  </a:lnTo>
                  <a:lnTo>
                    <a:pt x="949321" y="313888"/>
                  </a:lnTo>
                  <a:lnTo>
                    <a:pt x="938878" y="290983"/>
                  </a:lnTo>
                  <a:lnTo>
                    <a:pt x="933193" y="280023"/>
                  </a:lnTo>
                  <a:close/>
                </a:path>
                <a:path w="991235" h="1036320">
                  <a:moveTo>
                    <a:pt x="961331" y="344970"/>
                  </a:moveTo>
                  <a:lnTo>
                    <a:pt x="944854" y="350653"/>
                  </a:lnTo>
                  <a:lnTo>
                    <a:pt x="950308" y="366541"/>
                  </a:lnTo>
                  <a:lnTo>
                    <a:pt x="957037" y="389736"/>
                  </a:lnTo>
                  <a:lnTo>
                    <a:pt x="959416" y="399884"/>
                  </a:lnTo>
                  <a:lnTo>
                    <a:pt x="976357" y="395825"/>
                  </a:lnTo>
                  <a:lnTo>
                    <a:pt x="973746" y="384923"/>
                  </a:lnTo>
                  <a:lnTo>
                    <a:pt x="966784" y="360858"/>
                  </a:lnTo>
                  <a:lnTo>
                    <a:pt x="961331" y="344970"/>
                  </a:lnTo>
                  <a:close/>
                </a:path>
                <a:path w="991235" h="1036320">
                  <a:moveTo>
                    <a:pt x="980302" y="413164"/>
                  </a:moveTo>
                  <a:lnTo>
                    <a:pt x="963187" y="416411"/>
                  </a:lnTo>
                  <a:lnTo>
                    <a:pt x="967074" y="436823"/>
                  </a:lnTo>
                  <a:lnTo>
                    <a:pt x="970381" y="460598"/>
                  </a:lnTo>
                  <a:lnTo>
                    <a:pt x="970961" y="467150"/>
                  </a:lnTo>
                  <a:lnTo>
                    <a:pt x="988308" y="465585"/>
                  </a:lnTo>
                  <a:lnTo>
                    <a:pt x="987612" y="458162"/>
                  </a:lnTo>
                  <a:lnTo>
                    <a:pt x="984131" y="433575"/>
                  </a:lnTo>
                  <a:lnTo>
                    <a:pt x="980302" y="413164"/>
                  </a:lnTo>
                  <a:close/>
                </a:path>
                <a:path w="991235" h="1036320">
                  <a:moveTo>
                    <a:pt x="989875" y="482865"/>
                  </a:moveTo>
                  <a:lnTo>
                    <a:pt x="972528" y="484489"/>
                  </a:lnTo>
                  <a:lnTo>
                    <a:pt x="973630" y="508554"/>
                  </a:lnTo>
                  <a:lnTo>
                    <a:pt x="973456" y="532561"/>
                  </a:lnTo>
                  <a:lnTo>
                    <a:pt x="973340" y="535402"/>
                  </a:lnTo>
                  <a:lnTo>
                    <a:pt x="990687" y="536272"/>
                  </a:lnTo>
                  <a:lnTo>
                    <a:pt x="990861" y="532677"/>
                  </a:lnTo>
                  <a:lnTo>
                    <a:pt x="990977" y="507800"/>
                  </a:lnTo>
                  <a:lnTo>
                    <a:pt x="989875" y="482865"/>
                  </a:lnTo>
                  <a:close/>
                </a:path>
                <a:path w="991235" h="1036320">
                  <a:moveTo>
                    <a:pt x="972412" y="552799"/>
                  </a:moveTo>
                  <a:lnTo>
                    <a:pt x="972238" y="556626"/>
                  </a:lnTo>
                  <a:lnTo>
                    <a:pt x="969801" y="580517"/>
                  </a:lnTo>
                  <a:lnTo>
                    <a:pt x="966320" y="603712"/>
                  </a:lnTo>
                  <a:lnTo>
                    <a:pt x="983551" y="606321"/>
                  </a:lnTo>
                  <a:lnTo>
                    <a:pt x="987148" y="582256"/>
                  </a:lnTo>
                  <a:lnTo>
                    <a:pt x="989585" y="557496"/>
                  </a:lnTo>
                  <a:lnTo>
                    <a:pt x="989817" y="553668"/>
                  </a:lnTo>
                  <a:lnTo>
                    <a:pt x="972412" y="552799"/>
                  </a:lnTo>
                  <a:close/>
                </a:path>
                <a:path w="991235" h="1036320">
                  <a:moveTo>
                    <a:pt x="963013" y="620413"/>
                  </a:moveTo>
                  <a:lnTo>
                    <a:pt x="961505" y="628183"/>
                  </a:lnTo>
                  <a:lnTo>
                    <a:pt x="955587" y="651668"/>
                  </a:lnTo>
                  <a:lnTo>
                    <a:pt x="950017" y="670050"/>
                  </a:lnTo>
                  <a:lnTo>
                    <a:pt x="966726" y="675037"/>
                  </a:lnTo>
                  <a:lnTo>
                    <a:pt x="972470" y="655901"/>
                  </a:lnTo>
                  <a:lnTo>
                    <a:pt x="978562" y="631546"/>
                  </a:lnTo>
                  <a:lnTo>
                    <a:pt x="980128" y="623776"/>
                  </a:lnTo>
                  <a:lnTo>
                    <a:pt x="963013" y="620413"/>
                  </a:lnTo>
                  <a:close/>
                </a:path>
                <a:path w="991235" h="1036320">
                  <a:moveTo>
                    <a:pt x="944564" y="686113"/>
                  </a:moveTo>
                  <a:lnTo>
                    <a:pt x="940329" y="697942"/>
                  </a:lnTo>
                  <a:lnTo>
                    <a:pt x="930930" y="720674"/>
                  </a:lnTo>
                  <a:lnTo>
                    <a:pt x="924838" y="733431"/>
                  </a:lnTo>
                  <a:lnTo>
                    <a:pt x="940619" y="740911"/>
                  </a:lnTo>
                  <a:lnTo>
                    <a:pt x="947001" y="727284"/>
                  </a:lnTo>
                  <a:lnTo>
                    <a:pt x="956747" y="703799"/>
                  </a:lnTo>
                  <a:lnTo>
                    <a:pt x="960983" y="691970"/>
                  </a:lnTo>
                  <a:lnTo>
                    <a:pt x="944564" y="686113"/>
                  </a:lnTo>
                  <a:close/>
                </a:path>
                <a:path w="991235" h="1036320">
                  <a:moveTo>
                    <a:pt x="917296" y="748624"/>
                  </a:moveTo>
                  <a:lnTo>
                    <a:pt x="908594" y="764860"/>
                  </a:lnTo>
                  <a:lnTo>
                    <a:pt x="895714" y="786316"/>
                  </a:lnTo>
                  <a:lnTo>
                    <a:pt x="891305" y="792869"/>
                  </a:lnTo>
                  <a:lnTo>
                    <a:pt x="905751" y="802553"/>
                  </a:lnTo>
                  <a:lnTo>
                    <a:pt x="910624" y="795304"/>
                  </a:lnTo>
                  <a:lnTo>
                    <a:pt x="923968" y="773095"/>
                  </a:lnTo>
                  <a:lnTo>
                    <a:pt x="932671" y="756858"/>
                  </a:lnTo>
                  <a:lnTo>
                    <a:pt x="917296" y="748624"/>
                  </a:lnTo>
                  <a:close/>
                </a:path>
                <a:path w="991235" h="1036320">
                  <a:moveTo>
                    <a:pt x="881616" y="807308"/>
                  </a:moveTo>
                  <a:lnTo>
                    <a:pt x="866300" y="827719"/>
                  </a:lnTo>
                  <a:lnTo>
                    <a:pt x="849823" y="847551"/>
                  </a:lnTo>
                  <a:lnTo>
                    <a:pt x="862877" y="859033"/>
                  </a:lnTo>
                  <a:lnTo>
                    <a:pt x="880224" y="838157"/>
                  </a:lnTo>
                  <a:lnTo>
                    <a:pt x="896004" y="816992"/>
                  </a:lnTo>
                  <a:lnTo>
                    <a:pt x="881616" y="807308"/>
                  </a:lnTo>
                  <a:close/>
                </a:path>
                <a:path w="991235" h="1036320">
                  <a:moveTo>
                    <a:pt x="838336" y="860019"/>
                  </a:moveTo>
                  <a:lnTo>
                    <a:pt x="832360" y="866513"/>
                  </a:lnTo>
                  <a:lnTo>
                    <a:pt x="814143" y="884374"/>
                  </a:lnTo>
                  <a:lnTo>
                    <a:pt x="801438" y="895681"/>
                  </a:lnTo>
                  <a:lnTo>
                    <a:pt x="812983" y="908671"/>
                  </a:lnTo>
                  <a:lnTo>
                    <a:pt x="826327" y="896783"/>
                  </a:lnTo>
                  <a:lnTo>
                    <a:pt x="845182" y="878285"/>
                  </a:lnTo>
                  <a:lnTo>
                    <a:pt x="851100" y="871790"/>
                  </a:lnTo>
                  <a:lnTo>
                    <a:pt x="838336" y="860019"/>
                  </a:lnTo>
                  <a:close/>
                </a:path>
                <a:path w="991235" h="1036320">
                  <a:moveTo>
                    <a:pt x="788442" y="906583"/>
                  </a:moveTo>
                  <a:lnTo>
                    <a:pt x="775678" y="916789"/>
                  </a:lnTo>
                  <a:lnTo>
                    <a:pt x="755489" y="931344"/>
                  </a:lnTo>
                  <a:lnTo>
                    <a:pt x="747018" y="936853"/>
                  </a:lnTo>
                  <a:lnTo>
                    <a:pt x="756475" y="951408"/>
                  </a:lnTo>
                  <a:lnTo>
                    <a:pt x="765699" y="945435"/>
                  </a:lnTo>
                  <a:lnTo>
                    <a:pt x="786527" y="930358"/>
                  </a:lnTo>
                  <a:lnTo>
                    <a:pt x="799349" y="920152"/>
                  </a:lnTo>
                  <a:lnTo>
                    <a:pt x="788442" y="906583"/>
                  </a:lnTo>
                  <a:close/>
                </a:path>
                <a:path w="991235" h="1036320">
                  <a:moveTo>
                    <a:pt x="732688" y="945957"/>
                  </a:moveTo>
                  <a:lnTo>
                    <a:pt x="713543" y="957091"/>
                  </a:lnTo>
                  <a:lnTo>
                    <a:pt x="691845" y="968340"/>
                  </a:lnTo>
                  <a:lnTo>
                    <a:pt x="687493" y="970254"/>
                  </a:lnTo>
                  <a:lnTo>
                    <a:pt x="694745" y="986085"/>
                  </a:lnTo>
                  <a:lnTo>
                    <a:pt x="699793" y="983765"/>
                  </a:lnTo>
                  <a:lnTo>
                    <a:pt x="722303" y="972109"/>
                  </a:lnTo>
                  <a:lnTo>
                    <a:pt x="741449" y="961034"/>
                  </a:lnTo>
                  <a:lnTo>
                    <a:pt x="732688" y="945957"/>
                  </a:lnTo>
                  <a:close/>
                </a:path>
                <a:path w="991235" h="1036320">
                  <a:moveTo>
                    <a:pt x="671655" y="977502"/>
                  </a:moveTo>
                  <a:lnTo>
                    <a:pt x="669682" y="978372"/>
                  </a:lnTo>
                  <a:lnTo>
                    <a:pt x="647114" y="987360"/>
                  </a:lnTo>
                  <a:lnTo>
                    <a:pt x="624256" y="995247"/>
                  </a:lnTo>
                  <a:lnTo>
                    <a:pt x="623966" y="995305"/>
                  </a:lnTo>
                  <a:lnTo>
                    <a:pt x="628781" y="1012005"/>
                  </a:lnTo>
                  <a:lnTo>
                    <a:pt x="629883" y="1011657"/>
                  </a:lnTo>
                  <a:lnTo>
                    <a:pt x="653554" y="1003539"/>
                  </a:lnTo>
                  <a:lnTo>
                    <a:pt x="676876" y="994203"/>
                  </a:lnTo>
                  <a:lnTo>
                    <a:pt x="678907" y="993333"/>
                  </a:lnTo>
                  <a:lnTo>
                    <a:pt x="671655" y="977502"/>
                  </a:lnTo>
                  <a:close/>
                </a:path>
                <a:path w="991235" h="1036320">
                  <a:moveTo>
                    <a:pt x="607257" y="1000118"/>
                  </a:moveTo>
                  <a:lnTo>
                    <a:pt x="601049" y="1001915"/>
                  </a:lnTo>
                  <a:lnTo>
                    <a:pt x="577552" y="1007540"/>
                  </a:lnTo>
                  <a:lnTo>
                    <a:pt x="557131" y="1011367"/>
                  </a:lnTo>
                  <a:lnTo>
                    <a:pt x="560322" y="1028416"/>
                  </a:lnTo>
                  <a:lnTo>
                    <a:pt x="581614" y="1024415"/>
                  </a:lnTo>
                  <a:lnTo>
                    <a:pt x="605864" y="1018616"/>
                  </a:lnTo>
                  <a:lnTo>
                    <a:pt x="612072" y="1016818"/>
                  </a:lnTo>
                  <a:lnTo>
                    <a:pt x="607257" y="1000118"/>
                  </a:lnTo>
                  <a:close/>
                </a:path>
                <a:path w="991235" h="1036320">
                  <a:moveTo>
                    <a:pt x="540306" y="1013861"/>
                  </a:moveTo>
                  <a:lnTo>
                    <a:pt x="530153" y="1015252"/>
                  </a:lnTo>
                  <a:lnTo>
                    <a:pt x="506192" y="1017456"/>
                  </a:lnTo>
                  <a:lnTo>
                    <a:pt x="489135" y="1018210"/>
                  </a:lnTo>
                  <a:lnTo>
                    <a:pt x="489890" y="1035548"/>
                  </a:lnTo>
                  <a:lnTo>
                    <a:pt x="507759" y="1034794"/>
                  </a:lnTo>
                  <a:lnTo>
                    <a:pt x="532532" y="1032475"/>
                  </a:lnTo>
                  <a:lnTo>
                    <a:pt x="542743" y="1031083"/>
                  </a:lnTo>
                  <a:lnTo>
                    <a:pt x="540306" y="1013861"/>
                  </a:lnTo>
                  <a:close/>
                </a:path>
                <a:path w="991235" h="1036320">
                  <a:moveTo>
                    <a:pt x="420908" y="1015774"/>
                  </a:moveTo>
                  <a:lnTo>
                    <a:pt x="419168" y="1033113"/>
                  </a:lnTo>
                  <a:lnTo>
                    <a:pt x="433150" y="1034504"/>
                  </a:lnTo>
                  <a:lnTo>
                    <a:pt x="458039" y="1035780"/>
                  </a:lnTo>
                  <a:lnTo>
                    <a:pt x="472079" y="1035838"/>
                  </a:lnTo>
                  <a:lnTo>
                    <a:pt x="472195" y="1018442"/>
                  </a:lnTo>
                  <a:lnTo>
                    <a:pt x="458097" y="1018384"/>
                  </a:lnTo>
                  <a:lnTo>
                    <a:pt x="434078" y="1017108"/>
                  </a:lnTo>
                  <a:lnTo>
                    <a:pt x="420908" y="1015774"/>
                  </a:lnTo>
                  <a:close/>
                </a:path>
                <a:path w="991235" h="1036320">
                  <a:moveTo>
                    <a:pt x="353609" y="1004177"/>
                  </a:moveTo>
                  <a:lnTo>
                    <a:pt x="349374" y="1021051"/>
                  </a:lnTo>
                  <a:lnTo>
                    <a:pt x="359063" y="1023487"/>
                  </a:lnTo>
                  <a:lnTo>
                    <a:pt x="383604" y="1028300"/>
                  </a:lnTo>
                  <a:lnTo>
                    <a:pt x="401415" y="1030967"/>
                  </a:lnTo>
                  <a:lnTo>
                    <a:pt x="404025" y="1013803"/>
                  </a:lnTo>
                  <a:lnTo>
                    <a:pt x="386214" y="1011135"/>
                  </a:lnTo>
                  <a:lnTo>
                    <a:pt x="362486" y="1006380"/>
                  </a:lnTo>
                  <a:lnTo>
                    <a:pt x="353609" y="1004177"/>
                  </a:lnTo>
                  <a:close/>
                </a:path>
                <a:path w="991235" h="1036320">
                  <a:moveTo>
                    <a:pt x="288515" y="983533"/>
                  </a:moveTo>
                  <a:lnTo>
                    <a:pt x="281843" y="999596"/>
                  </a:lnTo>
                  <a:lnTo>
                    <a:pt x="286774" y="1001625"/>
                  </a:lnTo>
                  <a:lnTo>
                    <a:pt x="310619" y="1010149"/>
                  </a:lnTo>
                  <a:lnTo>
                    <a:pt x="332143" y="1016586"/>
                  </a:lnTo>
                  <a:lnTo>
                    <a:pt x="337133" y="999944"/>
                  </a:lnTo>
                  <a:lnTo>
                    <a:pt x="315609" y="993449"/>
                  </a:lnTo>
                  <a:lnTo>
                    <a:pt x="292634" y="985273"/>
                  </a:lnTo>
                  <a:lnTo>
                    <a:pt x="288515" y="983533"/>
                  </a:lnTo>
                  <a:close/>
                </a:path>
                <a:path w="991235" h="1036320">
                  <a:moveTo>
                    <a:pt x="226495" y="953959"/>
                  </a:moveTo>
                  <a:lnTo>
                    <a:pt x="218257" y="969326"/>
                  </a:lnTo>
                  <a:lnTo>
                    <a:pt x="240129" y="980982"/>
                  </a:lnTo>
                  <a:lnTo>
                    <a:pt x="263278" y="991883"/>
                  </a:lnTo>
                  <a:lnTo>
                    <a:pt x="265772" y="992927"/>
                  </a:lnTo>
                  <a:lnTo>
                    <a:pt x="272444" y="976864"/>
                  </a:lnTo>
                  <a:lnTo>
                    <a:pt x="269950" y="975821"/>
                  </a:lnTo>
                  <a:lnTo>
                    <a:pt x="247555" y="965267"/>
                  </a:lnTo>
                  <a:lnTo>
                    <a:pt x="226495" y="953959"/>
                  </a:lnTo>
                  <a:close/>
                </a:path>
                <a:path w="991235" h="1036320">
                  <a:moveTo>
                    <a:pt x="169581" y="916325"/>
                  </a:moveTo>
                  <a:lnTo>
                    <a:pt x="159196" y="930242"/>
                  </a:lnTo>
                  <a:lnTo>
                    <a:pt x="173526" y="940970"/>
                  </a:lnTo>
                  <a:lnTo>
                    <a:pt x="195225" y="955525"/>
                  </a:lnTo>
                  <a:lnTo>
                    <a:pt x="202941" y="960164"/>
                  </a:lnTo>
                  <a:lnTo>
                    <a:pt x="211933" y="945261"/>
                  </a:lnTo>
                  <a:lnTo>
                    <a:pt x="204217" y="940622"/>
                  </a:lnTo>
                  <a:lnTo>
                    <a:pt x="183215" y="926531"/>
                  </a:lnTo>
                  <a:lnTo>
                    <a:pt x="169581" y="916325"/>
                  </a:lnTo>
                  <a:close/>
                </a:path>
                <a:path w="991235" h="1036320">
                  <a:moveTo>
                    <a:pt x="118121" y="871384"/>
                  </a:moveTo>
                  <a:lnTo>
                    <a:pt x="105821" y="883678"/>
                  </a:lnTo>
                  <a:lnTo>
                    <a:pt x="111217" y="889129"/>
                  </a:lnTo>
                  <a:lnTo>
                    <a:pt x="121370" y="898755"/>
                  </a:lnTo>
                  <a:lnTo>
                    <a:pt x="131871" y="908149"/>
                  </a:lnTo>
                  <a:lnTo>
                    <a:pt x="145156" y="919166"/>
                  </a:lnTo>
                  <a:lnTo>
                    <a:pt x="156296" y="905771"/>
                  </a:lnTo>
                  <a:lnTo>
                    <a:pt x="143010" y="894753"/>
                  </a:lnTo>
                  <a:lnTo>
                    <a:pt x="133031" y="885823"/>
                  </a:lnTo>
                  <a:lnTo>
                    <a:pt x="123226" y="876487"/>
                  </a:lnTo>
                  <a:lnTo>
                    <a:pt x="118121" y="871384"/>
                  </a:lnTo>
                  <a:close/>
                </a:path>
                <a:path w="991235" h="1036320">
                  <a:moveTo>
                    <a:pt x="73216" y="819833"/>
                  </a:moveTo>
                  <a:lnTo>
                    <a:pt x="59408" y="830387"/>
                  </a:lnTo>
                  <a:lnTo>
                    <a:pt x="64746" y="837345"/>
                  </a:lnTo>
                  <a:lnTo>
                    <a:pt x="73448" y="848189"/>
                  </a:lnTo>
                  <a:lnTo>
                    <a:pt x="82499" y="858801"/>
                  </a:lnTo>
                  <a:lnTo>
                    <a:pt x="91781" y="869123"/>
                  </a:lnTo>
                  <a:lnTo>
                    <a:pt x="93580" y="871036"/>
                  </a:lnTo>
                  <a:lnTo>
                    <a:pt x="106227" y="859033"/>
                  </a:lnTo>
                  <a:lnTo>
                    <a:pt x="104429" y="857177"/>
                  </a:lnTo>
                  <a:lnTo>
                    <a:pt x="95436" y="847145"/>
                  </a:lnTo>
                  <a:lnTo>
                    <a:pt x="86734" y="836882"/>
                  </a:lnTo>
                  <a:lnTo>
                    <a:pt x="78264" y="826444"/>
                  </a:lnTo>
                  <a:lnTo>
                    <a:pt x="73216" y="819833"/>
                  </a:lnTo>
                  <a:close/>
                </a:path>
                <a:path w="991235" h="1036320">
                  <a:moveTo>
                    <a:pt x="35796" y="762599"/>
                  </a:moveTo>
                  <a:lnTo>
                    <a:pt x="20653" y="771239"/>
                  </a:lnTo>
                  <a:lnTo>
                    <a:pt x="25585" y="779821"/>
                  </a:lnTo>
                  <a:lnTo>
                    <a:pt x="32779" y="791709"/>
                  </a:lnTo>
                  <a:lnTo>
                    <a:pt x="40263" y="803422"/>
                  </a:lnTo>
                  <a:lnTo>
                    <a:pt x="48153" y="815020"/>
                  </a:lnTo>
                  <a:lnTo>
                    <a:pt x="48965" y="816180"/>
                  </a:lnTo>
                  <a:lnTo>
                    <a:pt x="63063" y="805974"/>
                  </a:lnTo>
                  <a:lnTo>
                    <a:pt x="62251" y="804814"/>
                  </a:lnTo>
                  <a:lnTo>
                    <a:pt x="54709" y="793680"/>
                  </a:lnTo>
                  <a:lnTo>
                    <a:pt x="47457" y="782373"/>
                  </a:lnTo>
                  <a:lnTo>
                    <a:pt x="40495" y="770833"/>
                  </a:lnTo>
                  <a:lnTo>
                    <a:pt x="35796" y="762599"/>
                  </a:lnTo>
                  <a:close/>
                </a:path>
                <a:path w="991235" h="1036320">
                  <a:moveTo>
                    <a:pt x="15780" y="722877"/>
                  </a:moveTo>
                  <a:lnTo>
                    <a:pt x="0" y="730184"/>
                  </a:lnTo>
                  <a:lnTo>
                    <a:pt x="5917" y="742883"/>
                  </a:lnTo>
                  <a:lnTo>
                    <a:pt x="12299" y="755698"/>
                  </a:lnTo>
                  <a:lnTo>
                    <a:pt x="27673" y="747522"/>
                  </a:lnTo>
                  <a:lnTo>
                    <a:pt x="27499" y="747232"/>
                  </a:lnTo>
                  <a:lnTo>
                    <a:pt x="21466" y="735113"/>
                  </a:lnTo>
                  <a:lnTo>
                    <a:pt x="15780" y="722877"/>
                  </a:lnTo>
                  <a:close/>
                </a:path>
              </a:pathLst>
            </a:custGeom>
            <a:solidFill>
              <a:srgbClr val="FF0000">
                <a:alpha val="50195"/>
              </a:srgbClr>
            </a:solidFill>
          </p:spPr>
          <p:txBody>
            <a:bodyPr wrap="square" lIns="0" tIns="0" rIns="0" bIns="0" rtlCol="0"/>
            <a:lstStyle/>
            <a:p>
              <a:endParaRPr/>
            </a:p>
          </p:txBody>
        </p:sp>
        <p:sp>
          <p:nvSpPr>
            <p:cNvPr id="15" name="object 15">
              <a:extLst>
                <a:ext uri="{FF2B5EF4-FFF2-40B4-BE49-F238E27FC236}">
                  <a16:creationId xmlns:a16="http://schemas.microsoft.com/office/drawing/2014/main" id="{C905B5CB-D57F-410A-AFDA-120AEDBF6248}"/>
                </a:ext>
              </a:extLst>
            </p:cNvPr>
            <p:cNvSpPr/>
            <p:nvPr/>
          </p:nvSpPr>
          <p:spPr>
            <a:xfrm>
              <a:off x="1839502" y="3654909"/>
              <a:ext cx="1916430" cy="1564005"/>
            </a:xfrm>
            <a:custGeom>
              <a:avLst/>
              <a:gdLst/>
              <a:ahLst/>
              <a:cxnLst/>
              <a:rect l="l" t="t" r="r" b="b"/>
              <a:pathLst>
                <a:path w="1916429" h="1564004">
                  <a:moveTo>
                    <a:pt x="1844746" y="1114412"/>
                  </a:moveTo>
                  <a:lnTo>
                    <a:pt x="1824962" y="1145493"/>
                  </a:lnTo>
                  <a:lnTo>
                    <a:pt x="1816318" y="1157555"/>
                  </a:lnTo>
                  <a:lnTo>
                    <a:pt x="1830416" y="1167703"/>
                  </a:lnTo>
                  <a:lnTo>
                    <a:pt x="1839640" y="1154829"/>
                  </a:lnTo>
                  <a:lnTo>
                    <a:pt x="1859482" y="1123748"/>
                  </a:lnTo>
                  <a:lnTo>
                    <a:pt x="1844746" y="1114412"/>
                  </a:lnTo>
                  <a:close/>
                </a:path>
                <a:path w="1916429" h="1564004">
                  <a:moveTo>
                    <a:pt x="1893509" y="1054046"/>
                  </a:moveTo>
                  <a:lnTo>
                    <a:pt x="1877235" y="1054046"/>
                  </a:lnTo>
                  <a:lnTo>
                    <a:pt x="1892899" y="1061643"/>
                  </a:lnTo>
                  <a:lnTo>
                    <a:pt x="1882399" y="1083272"/>
                  </a:lnTo>
                  <a:lnTo>
                    <a:pt x="1878772" y="1089755"/>
                  </a:lnTo>
                  <a:lnTo>
                    <a:pt x="1881006" y="1118761"/>
                  </a:lnTo>
                  <a:lnTo>
                    <a:pt x="1881412" y="1123516"/>
                  </a:lnTo>
                  <a:lnTo>
                    <a:pt x="1885589" y="1127111"/>
                  </a:lnTo>
                  <a:lnTo>
                    <a:pt x="1890347" y="1126763"/>
                  </a:lnTo>
                  <a:lnTo>
                    <a:pt x="1895162" y="1126357"/>
                  </a:lnTo>
                  <a:lnTo>
                    <a:pt x="1898759" y="1122182"/>
                  </a:lnTo>
                  <a:lnTo>
                    <a:pt x="1898353" y="1117427"/>
                  </a:lnTo>
                  <a:lnTo>
                    <a:pt x="1893509" y="1054046"/>
                  </a:lnTo>
                  <a:close/>
                </a:path>
                <a:path w="1916429" h="1564004">
                  <a:moveTo>
                    <a:pt x="1877512" y="1073408"/>
                  </a:moveTo>
                  <a:lnTo>
                    <a:pt x="1862271" y="1083640"/>
                  </a:lnTo>
                  <a:lnTo>
                    <a:pt x="1853216" y="1099799"/>
                  </a:lnTo>
                  <a:lnTo>
                    <a:pt x="1868417" y="1108265"/>
                  </a:lnTo>
                  <a:lnTo>
                    <a:pt x="1878772" y="1089755"/>
                  </a:lnTo>
                  <a:lnTo>
                    <a:pt x="1877512" y="1073408"/>
                  </a:lnTo>
                  <a:close/>
                </a:path>
                <a:path w="1916429" h="1564004">
                  <a:moveTo>
                    <a:pt x="1892609" y="1042275"/>
                  </a:moveTo>
                  <a:lnTo>
                    <a:pt x="1830010" y="1084258"/>
                  </a:lnTo>
                  <a:lnTo>
                    <a:pt x="1826065" y="1086984"/>
                  </a:lnTo>
                  <a:lnTo>
                    <a:pt x="1824962" y="1092376"/>
                  </a:lnTo>
                  <a:lnTo>
                    <a:pt x="1827631" y="1096378"/>
                  </a:lnTo>
                  <a:lnTo>
                    <a:pt x="1830358" y="1100321"/>
                  </a:lnTo>
                  <a:lnTo>
                    <a:pt x="1835753" y="1101423"/>
                  </a:lnTo>
                  <a:lnTo>
                    <a:pt x="1862271" y="1083640"/>
                  </a:lnTo>
                  <a:lnTo>
                    <a:pt x="1866734" y="1075676"/>
                  </a:lnTo>
                  <a:lnTo>
                    <a:pt x="1877235" y="1054046"/>
                  </a:lnTo>
                  <a:lnTo>
                    <a:pt x="1893509" y="1054046"/>
                  </a:lnTo>
                  <a:lnTo>
                    <a:pt x="1892609" y="1042275"/>
                  </a:lnTo>
                  <a:close/>
                </a:path>
                <a:path w="1916429" h="1564004">
                  <a:moveTo>
                    <a:pt x="1886442" y="1058511"/>
                  </a:moveTo>
                  <a:lnTo>
                    <a:pt x="1876365" y="1058511"/>
                  </a:lnTo>
                  <a:lnTo>
                    <a:pt x="1889941" y="1065064"/>
                  </a:lnTo>
                  <a:lnTo>
                    <a:pt x="1877512" y="1073408"/>
                  </a:lnTo>
                  <a:lnTo>
                    <a:pt x="1878772" y="1089755"/>
                  </a:lnTo>
                  <a:lnTo>
                    <a:pt x="1882399" y="1083272"/>
                  </a:lnTo>
                  <a:lnTo>
                    <a:pt x="1892899" y="1061643"/>
                  </a:lnTo>
                  <a:lnTo>
                    <a:pt x="1886442" y="1058511"/>
                  </a:lnTo>
                  <a:close/>
                </a:path>
                <a:path w="1916429" h="1564004">
                  <a:moveTo>
                    <a:pt x="1877235" y="1054046"/>
                  </a:moveTo>
                  <a:lnTo>
                    <a:pt x="1866734" y="1075676"/>
                  </a:lnTo>
                  <a:lnTo>
                    <a:pt x="1862271" y="1083640"/>
                  </a:lnTo>
                  <a:lnTo>
                    <a:pt x="1877512" y="1073408"/>
                  </a:lnTo>
                  <a:lnTo>
                    <a:pt x="1876365" y="1058511"/>
                  </a:lnTo>
                  <a:lnTo>
                    <a:pt x="1886442" y="1058511"/>
                  </a:lnTo>
                  <a:lnTo>
                    <a:pt x="1877235" y="1054046"/>
                  </a:lnTo>
                  <a:close/>
                </a:path>
                <a:path w="1916429" h="1564004">
                  <a:moveTo>
                    <a:pt x="1876365" y="1058511"/>
                  </a:moveTo>
                  <a:lnTo>
                    <a:pt x="1877512" y="1073408"/>
                  </a:lnTo>
                  <a:lnTo>
                    <a:pt x="1889941" y="1065064"/>
                  </a:lnTo>
                  <a:lnTo>
                    <a:pt x="1876365" y="1058511"/>
                  </a:lnTo>
                  <a:close/>
                </a:path>
                <a:path w="1916429" h="1564004">
                  <a:moveTo>
                    <a:pt x="1806165" y="1171646"/>
                  </a:moveTo>
                  <a:lnTo>
                    <a:pt x="1801118" y="1178662"/>
                  </a:lnTo>
                  <a:lnTo>
                    <a:pt x="1775358" y="1210614"/>
                  </a:lnTo>
                  <a:lnTo>
                    <a:pt x="1774256" y="1211832"/>
                  </a:lnTo>
                  <a:lnTo>
                    <a:pt x="1787252" y="1223429"/>
                  </a:lnTo>
                  <a:lnTo>
                    <a:pt x="1788934" y="1221516"/>
                  </a:lnTo>
                  <a:lnTo>
                    <a:pt x="1815216" y="1188810"/>
                  </a:lnTo>
                  <a:lnTo>
                    <a:pt x="1820263" y="1181852"/>
                  </a:lnTo>
                  <a:lnTo>
                    <a:pt x="1806165" y="1171646"/>
                  </a:lnTo>
                  <a:close/>
                </a:path>
                <a:path w="1916429" h="1564004">
                  <a:moveTo>
                    <a:pt x="1762653" y="1224763"/>
                  </a:moveTo>
                  <a:lnTo>
                    <a:pt x="1747859" y="1241289"/>
                  </a:lnTo>
                  <a:lnTo>
                    <a:pt x="1727031" y="1262281"/>
                  </a:lnTo>
                  <a:lnTo>
                    <a:pt x="1739330" y="1274517"/>
                  </a:lnTo>
                  <a:lnTo>
                    <a:pt x="1760796" y="1252887"/>
                  </a:lnTo>
                  <a:lnTo>
                    <a:pt x="1775648" y="1236360"/>
                  </a:lnTo>
                  <a:lnTo>
                    <a:pt x="1762653" y="1224763"/>
                  </a:lnTo>
                  <a:close/>
                </a:path>
                <a:path w="1916429" h="1564004">
                  <a:moveTo>
                    <a:pt x="1714847" y="1274111"/>
                  </a:moveTo>
                  <a:lnTo>
                    <a:pt x="1687754" y="1298813"/>
                  </a:lnTo>
                  <a:lnTo>
                    <a:pt x="1676092" y="1308381"/>
                  </a:lnTo>
                  <a:lnTo>
                    <a:pt x="1687173" y="1321835"/>
                  </a:lnTo>
                  <a:lnTo>
                    <a:pt x="1699473" y="1311687"/>
                  </a:lnTo>
                  <a:lnTo>
                    <a:pt x="1726567" y="1286984"/>
                  </a:lnTo>
                  <a:lnTo>
                    <a:pt x="1714847" y="1274111"/>
                  </a:lnTo>
                  <a:close/>
                </a:path>
                <a:path w="1916429" h="1564004">
                  <a:moveTo>
                    <a:pt x="1662633" y="1319457"/>
                  </a:moveTo>
                  <a:lnTo>
                    <a:pt x="1655322" y="1325546"/>
                  </a:lnTo>
                  <a:lnTo>
                    <a:pt x="1621441" y="1350887"/>
                  </a:lnTo>
                  <a:lnTo>
                    <a:pt x="1631884" y="1364804"/>
                  </a:lnTo>
                  <a:lnTo>
                    <a:pt x="1666346" y="1338941"/>
                  </a:lnTo>
                  <a:lnTo>
                    <a:pt x="1673714" y="1332852"/>
                  </a:lnTo>
                  <a:lnTo>
                    <a:pt x="1662633" y="1319457"/>
                  </a:lnTo>
                  <a:close/>
                </a:path>
                <a:path w="1916429" h="1564004">
                  <a:moveTo>
                    <a:pt x="1607401" y="1360397"/>
                  </a:moveTo>
                  <a:lnTo>
                    <a:pt x="1585993" y="1374952"/>
                  </a:lnTo>
                  <a:lnTo>
                    <a:pt x="1563889" y="1388521"/>
                  </a:lnTo>
                  <a:lnTo>
                    <a:pt x="1572997" y="1403308"/>
                  </a:lnTo>
                  <a:lnTo>
                    <a:pt x="1595798" y="1389333"/>
                  </a:lnTo>
                  <a:lnTo>
                    <a:pt x="1617206" y="1374778"/>
                  </a:lnTo>
                  <a:lnTo>
                    <a:pt x="1607401" y="1360397"/>
                  </a:lnTo>
                  <a:close/>
                </a:path>
                <a:path w="1916429" h="1564004">
                  <a:moveTo>
                    <a:pt x="1549385" y="1397393"/>
                  </a:moveTo>
                  <a:lnTo>
                    <a:pt x="1511384" y="1418559"/>
                  </a:lnTo>
                  <a:lnTo>
                    <a:pt x="1503900" y="1422270"/>
                  </a:lnTo>
                  <a:lnTo>
                    <a:pt x="1511732" y="1437811"/>
                  </a:lnTo>
                  <a:lnTo>
                    <a:pt x="1519854" y="1433751"/>
                  </a:lnTo>
                  <a:lnTo>
                    <a:pt x="1557855" y="1412644"/>
                  </a:lnTo>
                  <a:lnTo>
                    <a:pt x="1549385" y="1397393"/>
                  </a:lnTo>
                  <a:close/>
                </a:path>
                <a:path w="1916429" h="1564004">
                  <a:moveTo>
                    <a:pt x="1488351" y="1430098"/>
                  </a:moveTo>
                  <a:lnTo>
                    <a:pt x="1472281" y="1438159"/>
                  </a:lnTo>
                  <a:lnTo>
                    <a:pt x="1441416" y="1452018"/>
                  </a:lnTo>
                  <a:lnTo>
                    <a:pt x="1448552" y="1467906"/>
                  </a:lnTo>
                  <a:lnTo>
                    <a:pt x="1480055" y="1453699"/>
                  </a:lnTo>
                  <a:lnTo>
                    <a:pt x="1496184" y="1445639"/>
                  </a:lnTo>
                  <a:lnTo>
                    <a:pt x="1488351" y="1430098"/>
                  </a:lnTo>
                  <a:close/>
                </a:path>
                <a:path w="1916429" h="1564004">
                  <a:moveTo>
                    <a:pt x="1425752" y="1458744"/>
                  </a:moveTo>
                  <a:lnTo>
                    <a:pt x="1390768" y="1472719"/>
                  </a:lnTo>
                  <a:lnTo>
                    <a:pt x="1377366" y="1477474"/>
                  </a:lnTo>
                  <a:lnTo>
                    <a:pt x="1383226" y="1493885"/>
                  </a:lnTo>
                  <a:lnTo>
                    <a:pt x="1397266" y="1488898"/>
                  </a:lnTo>
                  <a:lnTo>
                    <a:pt x="1432192" y="1474865"/>
                  </a:lnTo>
                  <a:lnTo>
                    <a:pt x="1425752" y="1458744"/>
                  </a:lnTo>
                  <a:close/>
                </a:path>
                <a:path w="1916429" h="1564004">
                  <a:moveTo>
                    <a:pt x="1361005" y="1483273"/>
                  </a:moveTo>
                  <a:lnTo>
                    <a:pt x="1348532" y="1487680"/>
                  </a:lnTo>
                  <a:lnTo>
                    <a:pt x="1311575" y="1499104"/>
                  </a:lnTo>
                  <a:lnTo>
                    <a:pt x="1316739" y="1515688"/>
                  </a:lnTo>
                  <a:lnTo>
                    <a:pt x="1354392" y="1504091"/>
                  </a:lnTo>
                  <a:lnTo>
                    <a:pt x="1366807" y="1499684"/>
                  </a:lnTo>
                  <a:lnTo>
                    <a:pt x="1361005" y="1483273"/>
                  </a:lnTo>
                  <a:close/>
                </a:path>
                <a:path w="1916429" h="1564004">
                  <a:moveTo>
                    <a:pt x="1295157" y="1503743"/>
                  </a:moveTo>
                  <a:lnTo>
                    <a:pt x="1261565" y="1512673"/>
                  </a:lnTo>
                  <a:lnTo>
                    <a:pt x="1244915" y="1516442"/>
                  </a:lnTo>
                  <a:lnTo>
                    <a:pt x="1248744" y="1533375"/>
                  </a:lnTo>
                  <a:lnTo>
                    <a:pt x="1266091" y="1529490"/>
                  </a:lnTo>
                  <a:lnTo>
                    <a:pt x="1299682" y="1520501"/>
                  </a:lnTo>
                  <a:lnTo>
                    <a:pt x="1295157" y="1503743"/>
                  </a:lnTo>
                  <a:close/>
                </a:path>
                <a:path w="1916429" h="1564004">
                  <a:moveTo>
                    <a:pt x="1227916" y="1520211"/>
                  </a:moveTo>
                  <a:lnTo>
                    <a:pt x="1217009" y="1522705"/>
                  </a:lnTo>
                  <a:lnTo>
                    <a:pt x="1176978" y="1530069"/>
                  </a:lnTo>
                  <a:lnTo>
                    <a:pt x="1180168" y="1547176"/>
                  </a:lnTo>
                  <a:lnTo>
                    <a:pt x="1220838" y="1539637"/>
                  </a:lnTo>
                  <a:lnTo>
                    <a:pt x="1231745" y="1537202"/>
                  </a:lnTo>
                  <a:lnTo>
                    <a:pt x="1227916" y="1520211"/>
                  </a:lnTo>
                  <a:close/>
                </a:path>
                <a:path w="1916429" h="1564004">
                  <a:moveTo>
                    <a:pt x="1160153" y="1532679"/>
                  </a:moveTo>
                  <a:lnTo>
                    <a:pt x="1125981" y="1537550"/>
                  </a:lnTo>
                  <a:lnTo>
                    <a:pt x="1108692" y="1539347"/>
                  </a:lnTo>
                  <a:lnTo>
                    <a:pt x="1110491" y="1556686"/>
                  </a:lnTo>
                  <a:lnTo>
                    <a:pt x="1128476" y="1554772"/>
                  </a:lnTo>
                  <a:lnTo>
                    <a:pt x="1162589" y="1549901"/>
                  </a:lnTo>
                  <a:lnTo>
                    <a:pt x="1160153" y="1532679"/>
                  </a:lnTo>
                  <a:close/>
                </a:path>
                <a:path w="1916429" h="1564004">
                  <a:moveTo>
                    <a:pt x="1091403" y="1541145"/>
                  </a:moveTo>
                  <a:lnTo>
                    <a:pt x="1079742" y="1542363"/>
                  </a:lnTo>
                  <a:lnTo>
                    <a:pt x="1039653" y="1544972"/>
                  </a:lnTo>
                  <a:lnTo>
                    <a:pt x="1040755" y="1562311"/>
                  </a:lnTo>
                  <a:lnTo>
                    <a:pt x="1081541" y="1559701"/>
                  </a:lnTo>
                  <a:lnTo>
                    <a:pt x="1093202" y="1558484"/>
                  </a:lnTo>
                  <a:lnTo>
                    <a:pt x="1091403" y="1541145"/>
                  </a:lnTo>
                  <a:close/>
                </a:path>
                <a:path w="1916429" h="1564004">
                  <a:moveTo>
                    <a:pt x="1022596" y="1545668"/>
                  </a:moveTo>
                  <a:lnTo>
                    <a:pt x="986104" y="1546596"/>
                  </a:lnTo>
                  <a:lnTo>
                    <a:pt x="970726" y="1546596"/>
                  </a:lnTo>
                  <a:lnTo>
                    <a:pt x="970497" y="1563760"/>
                  </a:lnTo>
                  <a:lnTo>
                    <a:pt x="986510" y="1563992"/>
                  </a:lnTo>
                  <a:lnTo>
                    <a:pt x="1023060" y="1563065"/>
                  </a:lnTo>
                  <a:lnTo>
                    <a:pt x="1022621" y="1546596"/>
                  </a:lnTo>
                  <a:lnTo>
                    <a:pt x="986104" y="1546596"/>
                  </a:lnTo>
                  <a:lnTo>
                    <a:pt x="970729" y="1546364"/>
                  </a:lnTo>
                  <a:lnTo>
                    <a:pt x="1022615" y="1546364"/>
                  </a:lnTo>
                  <a:lnTo>
                    <a:pt x="1022596" y="1545668"/>
                  </a:lnTo>
                  <a:close/>
                </a:path>
                <a:path w="1916429" h="1564004">
                  <a:moveTo>
                    <a:pt x="901516" y="1543929"/>
                  </a:moveTo>
                  <a:lnTo>
                    <a:pt x="900588" y="1561325"/>
                  </a:lnTo>
                  <a:lnTo>
                    <a:pt x="938588" y="1563354"/>
                  </a:lnTo>
                  <a:lnTo>
                    <a:pt x="953092" y="1563528"/>
                  </a:lnTo>
                  <a:lnTo>
                    <a:pt x="953324" y="1546132"/>
                  </a:lnTo>
                  <a:lnTo>
                    <a:pt x="938820" y="1545958"/>
                  </a:lnTo>
                  <a:lnTo>
                    <a:pt x="901516" y="1543929"/>
                  </a:lnTo>
                  <a:close/>
                </a:path>
                <a:path w="1916429" h="1564004">
                  <a:moveTo>
                    <a:pt x="832940" y="1537492"/>
                  </a:moveTo>
                  <a:lnTo>
                    <a:pt x="830620" y="1554714"/>
                  </a:lnTo>
                  <a:lnTo>
                    <a:pt x="842281" y="1556280"/>
                  </a:lnTo>
                  <a:lnTo>
                    <a:pt x="882893" y="1560049"/>
                  </a:lnTo>
                  <a:lnTo>
                    <a:pt x="884517" y="1542769"/>
                  </a:lnTo>
                  <a:lnTo>
                    <a:pt x="843906" y="1538942"/>
                  </a:lnTo>
                  <a:lnTo>
                    <a:pt x="832940" y="1537492"/>
                  </a:lnTo>
                  <a:close/>
                </a:path>
                <a:path w="1916429" h="1564004">
                  <a:moveTo>
                    <a:pt x="764481" y="1526996"/>
                  </a:moveTo>
                  <a:lnTo>
                    <a:pt x="761464" y="1544102"/>
                  </a:lnTo>
                  <a:lnTo>
                    <a:pt x="794128" y="1549843"/>
                  </a:lnTo>
                  <a:lnTo>
                    <a:pt x="813389" y="1552395"/>
                  </a:lnTo>
                  <a:lnTo>
                    <a:pt x="815652" y="1535172"/>
                  </a:lnTo>
                  <a:lnTo>
                    <a:pt x="796448" y="1532563"/>
                  </a:lnTo>
                  <a:lnTo>
                    <a:pt x="764481" y="1526996"/>
                  </a:lnTo>
                  <a:close/>
                </a:path>
                <a:path w="1916429" h="1564004">
                  <a:moveTo>
                    <a:pt x="697124" y="1512673"/>
                  </a:moveTo>
                  <a:lnTo>
                    <a:pt x="692657" y="1529490"/>
                  </a:lnTo>
                  <a:lnTo>
                    <a:pt x="697936" y="1530881"/>
                  </a:lnTo>
                  <a:lnTo>
                    <a:pt x="744001" y="1540971"/>
                  </a:lnTo>
                  <a:lnTo>
                    <a:pt x="747714" y="1523981"/>
                  </a:lnTo>
                  <a:lnTo>
                    <a:pt x="701707" y="1513891"/>
                  </a:lnTo>
                  <a:lnTo>
                    <a:pt x="697124" y="1512673"/>
                  </a:lnTo>
                  <a:close/>
                </a:path>
                <a:path w="1916429" h="1564004">
                  <a:moveTo>
                    <a:pt x="630405" y="1494059"/>
                  </a:moveTo>
                  <a:lnTo>
                    <a:pt x="625300" y="1510701"/>
                  </a:lnTo>
                  <a:lnTo>
                    <a:pt x="650189" y="1518356"/>
                  </a:lnTo>
                  <a:lnTo>
                    <a:pt x="675832" y="1525082"/>
                  </a:lnTo>
                  <a:lnTo>
                    <a:pt x="680241" y="1508266"/>
                  </a:lnTo>
                  <a:lnTo>
                    <a:pt x="654598" y="1501539"/>
                  </a:lnTo>
                  <a:lnTo>
                    <a:pt x="630405" y="1494059"/>
                  </a:lnTo>
                  <a:close/>
                </a:path>
                <a:path w="1916429" h="1564004">
                  <a:moveTo>
                    <a:pt x="564847" y="1471850"/>
                  </a:moveTo>
                  <a:lnTo>
                    <a:pt x="559045" y="1488202"/>
                  </a:lnTo>
                  <a:lnTo>
                    <a:pt x="603254" y="1503917"/>
                  </a:lnTo>
                  <a:lnTo>
                    <a:pt x="608649" y="1505598"/>
                  </a:lnTo>
                  <a:lnTo>
                    <a:pt x="613755" y="1488956"/>
                  </a:lnTo>
                  <a:lnTo>
                    <a:pt x="608359" y="1487274"/>
                  </a:lnTo>
                  <a:lnTo>
                    <a:pt x="564847" y="1471850"/>
                  </a:lnTo>
                  <a:close/>
                </a:path>
                <a:path w="1916429" h="1564004">
                  <a:moveTo>
                    <a:pt x="501377" y="1445233"/>
                  </a:moveTo>
                  <a:lnTo>
                    <a:pt x="494125" y="1461064"/>
                  </a:lnTo>
                  <a:lnTo>
                    <a:pt x="513734" y="1469994"/>
                  </a:lnTo>
                  <a:lnTo>
                    <a:pt x="542511" y="1481649"/>
                  </a:lnTo>
                  <a:lnTo>
                    <a:pt x="549066" y="1465471"/>
                  </a:lnTo>
                  <a:lnTo>
                    <a:pt x="520290" y="1453873"/>
                  </a:lnTo>
                  <a:lnTo>
                    <a:pt x="501377" y="1445233"/>
                  </a:lnTo>
                  <a:close/>
                </a:path>
                <a:path w="1916429" h="1564004">
                  <a:moveTo>
                    <a:pt x="439241" y="1414673"/>
                  </a:moveTo>
                  <a:lnTo>
                    <a:pt x="431293" y="1430156"/>
                  </a:lnTo>
                  <a:lnTo>
                    <a:pt x="471266" y="1450626"/>
                  </a:lnTo>
                  <a:lnTo>
                    <a:pt x="478286" y="1453815"/>
                  </a:lnTo>
                  <a:lnTo>
                    <a:pt x="485538" y="1437985"/>
                  </a:lnTo>
                  <a:lnTo>
                    <a:pt x="478519" y="1434795"/>
                  </a:lnTo>
                  <a:lnTo>
                    <a:pt x="439241" y="1414673"/>
                  </a:lnTo>
                  <a:close/>
                </a:path>
                <a:path w="1916429" h="1564004">
                  <a:moveTo>
                    <a:pt x="379949" y="1379765"/>
                  </a:moveTo>
                  <a:lnTo>
                    <a:pt x="370666" y="1394436"/>
                  </a:lnTo>
                  <a:lnTo>
                    <a:pt x="391088" y="1407367"/>
                  </a:lnTo>
                  <a:lnTo>
                    <a:pt x="415861" y="1421400"/>
                  </a:lnTo>
                  <a:lnTo>
                    <a:pt x="424447" y="1406265"/>
                  </a:lnTo>
                  <a:lnTo>
                    <a:pt x="399732" y="1392232"/>
                  </a:lnTo>
                  <a:lnTo>
                    <a:pt x="379949" y="1379765"/>
                  </a:lnTo>
                  <a:close/>
                </a:path>
                <a:path w="1916429" h="1564004">
                  <a:moveTo>
                    <a:pt x="323151" y="1340971"/>
                  </a:moveTo>
                  <a:lnTo>
                    <a:pt x="312534" y="1354772"/>
                  </a:lnTo>
                  <a:lnTo>
                    <a:pt x="317523" y="1358541"/>
                  </a:lnTo>
                  <a:lnTo>
                    <a:pt x="353493" y="1383592"/>
                  </a:lnTo>
                  <a:lnTo>
                    <a:pt x="355930" y="1385158"/>
                  </a:lnTo>
                  <a:lnTo>
                    <a:pt x="365271" y="1370487"/>
                  </a:lnTo>
                  <a:lnTo>
                    <a:pt x="362776" y="1368921"/>
                  </a:lnTo>
                  <a:lnTo>
                    <a:pt x="327444" y="1344276"/>
                  </a:lnTo>
                  <a:lnTo>
                    <a:pt x="323151" y="1340971"/>
                  </a:lnTo>
                  <a:close/>
                </a:path>
                <a:path w="1916429" h="1564004">
                  <a:moveTo>
                    <a:pt x="269311" y="1297538"/>
                  </a:moveTo>
                  <a:lnTo>
                    <a:pt x="258056" y="1310817"/>
                  </a:lnTo>
                  <a:lnTo>
                    <a:pt x="283235" y="1332157"/>
                  </a:lnTo>
                  <a:lnTo>
                    <a:pt x="298784" y="1344102"/>
                  </a:lnTo>
                  <a:lnTo>
                    <a:pt x="309401" y="1330359"/>
                  </a:lnTo>
                  <a:lnTo>
                    <a:pt x="293852" y="1318413"/>
                  </a:lnTo>
                  <a:lnTo>
                    <a:pt x="269311" y="1297538"/>
                  </a:lnTo>
                  <a:close/>
                </a:path>
                <a:path w="1916429" h="1564004">
                  <a:moveTo>
                    <a:pt x="219417" y="1250278"/>
                  </a:moveTo>
                  <a:lnTo>
                    <a:pt x="206944" y="1262397"/>
                  </a:lnTo>
                  <a:lnTo>
                    <a:pt x="220056" y="1275908"/>
                  </a:lnTo>
                  <a:lnTo>
                    <a:pt x="244713" y="1298987"/>
                  </a:lnTo>
                  <a:lnTo>
                    <a:pt x="256606" y="1286288"/>
                  </a:lnTo>
                  <a:lnTo>
                    <a:pt x="231949" y="1263209"/>
                  </a:lnTo>
                  <a:lnTo>
                    <a:pt x="219417" y="1250278"/>
                  </a:lnTo>
                  <a:close/>
                </a:path>
                <a:path w="1916429" h="1564004">
                  <a:moveTo>
                    <a:pt x="173584" y="1199132"/>
                  </a:moveTo>
                  <a:lnTo>
                    <a:pt x="159893" y="1209918"/>
                  </a:lnTo>
                  <a:lnTo>
                    <a:pt x="164186" y="1215253"/>
                  </a:lnTo>
                  <a:lnTo>
                    <a:pt x="191163" y="1246160"/>
                  </a:lnTo>
                  <a:lnTo>
                    <a:pt x="194818" y="1249872"/>
                  </a:lnTo>
                  <a:lnTo>
                    <a:pt x="207350" y="1237810"/>
                  </a:lnTo>
                  <a:lnTo>
                    <a:pt x="203695" y="1234041"/>
                  </a:lnTo>
                  <a:lnTo>
                    <a:pt x="177240" y="1203829"/>
                  </a:lnTo>
                  <a:lnTo>
                    <a:pt x="173584" y="1199132"/>
                  </a:lnTo>
                  <a:close/>
                </a:path>
                <a:path w="1916429" h="1564004">
                  <a:moveTo>
                    <a:pt x="132219" y="1143754"/>
                  </a:moveTo>
                  <a:lnTo>
                    <a:pt x="118005" y="1153786"/>
                  </a:lnTo>
                  <a:lnTo>
                    <a:pt x="139065" y="1183475"/>
                  </a:lnTo>
                  <a:lnTo>
                    <a:pt x="149160" y="1196233"/>
                  </a:lnTo>
                  <a:lnTo>
                    <a:pt x="162793" y="1185505"/>
                  </a:lnTo>
                  <a:lnTo>
                    <a:pt x="152757" y="1172748"/>
                  </a:lnTo>
                  <a:lnTo>
                    <a:pt x="132219" y="1143754"/>
                  </a:lnTo>
                  <a:close/>
                </a:path>
                <a:path w="1916429" h="1564004">
                  <a:moveTo>
                    <a:pt x="96713" y="1085012"/>
                  </a:moveTo>
                  <a:lnTo>
                    <a:pt x="81513" y="1093536"/>
                  </a:lnTo>
                  <a:lnTo>
                    <a:pt x="94798" y="1117311"/>
                  </a:lnTo>
                  <a:lnTo>
                    <a:pt x="108316" y="1138825"/>
                  </a:lnTo>
                  <a:lnTo>
                    <a:pt x="123052" y="1129547"/>
                  </a:lnTo>
                  <a:lnTo>
                    <a:pt x="109476" y="1108033"/>
                  </a:lnTo>
                  <a:lnTo>
                    <a:pt x="96713" y="1085012"/>
                  </a:lnTo>
                  <a:close/>
                </a:path>
                <a:path w="1916429" h="1564004">
                  <a:moveTo>
                    <a:pt x="67008" y="1023197"/>
                  </a:moveTo>
                  <a:lnTo>
                    <a:pt x="50996" y="1029923"/>
                  </a:lnTo>
                  <a:lnTo>
                    <a:pt x="58538" y="1047958"/>
                  </a:lnTo>
                  <a:lnTo>
                    <a:pt x="73042" y="1077763"/>
                  </a:lnTo>
                  <a:lnTo>
                    <a:pt x="88707" y="1070167"/>
                  </a:lnTo>
                  <a:lnTo>
                    <a:pt x="74202" y="1040361"/>
                  </a:lnTo>
                  <a:lnTo>
                    <a:pt x="67008" y="1023197"/>
                  </a:lnTo>
                  <a:close/>
                </a:path>
                <a:path w="1916429" h="1564004">
                  <a:moveTo>
                    <a:pt x="43802" y="958714"/>
                  </a:moveTo>
                  <a:lnTo>
                    <a:pt x="27093" y="963585"/>
                  </a:lnTo>
                  <a:lnTo>
                    <a:pt x="30690" y="976053"/>
                  </a:lnTo>
                  <a:lnTo>
                    <a:pt x="43570" y="1012295"/>
                  </a:lnTo>
                  <a:lnTo>
                    <a:pt x="44208" y="1013919"/>
                  </a:lnTo>
                  <a:lnTo>
                    <a:pt x="60279" y="1007192"/>
                  </a:lnTo>
                  <a:lnTo>
                    <a:pt x="59582" y="1005568"/>
                  </a:lnTo>
                  <a:lnTo>
                    <a:pt x="47109" y="970254"/>
                  </a:lnTo>
                  <a:lnTo>
                    <a:pt x="43802" y="958714"/>
                  </a:lnTo>
                  <a:close/>
                </a:path>
                <a:path w="1916429" h="1564004">
                  <a:moveTo>
                    <a:pt x="27615" y="892144"/>
                  </a:moveTo>
                  <a:lnTo>
                    <a:pt x="10442" y="894985"/>
                  </a:lnTo>
                  <a:lnTo>
                    <a:pt x="11603" y="902002"/>
                  </a:lnTo>
                  <a:lnTo>
                    <a:pt x="20073" y="939230"/>
                  </a:lnTo>
                  <a:lnTo>
                    <a:pt x="22278" y="946827"/>
                  </a:lnTo>
                  <a:lnTo>
                    <a:pt x="38987" y="942014"/>
                  </a:lnTo>
                  <a:lnTo>
                    <a:pt x="36782" y="934417"/>
                  </a:lnTo>
                  <a:lnTo>
                    <a:pt x="28602" y="898175"/>
                  </a:lnTo>
                  <a:lnTo>
                    <a:pt x="27615" y="892144"/>
                  </a:lnTo>
                  <a:close/>
                </a:path>
                <a:path w="1916429" h="1564004">
                  <a:moveTo>
                    <a:pt x="18855" y="824240"/>
                  </a:moveTo>
                  <a:lnTo>
                    <a:pt x="1450" y="824936"/>
                  </a:lnTo>
                  <a:lnTo>
                    <a:pt x="1566" y="826386"/>
                  </a:lnTo>
                  <a:lnTo>
                    <a:pt x="5453" y="864310"/>
                  </a:lnTo>
                  <a:lnTo>
                    <a:pt x="7658" y="877821"/>
                  </a:lnTo>
                  <a:lnTo>
                    <a:pt x="24831" y="874980"/>
                  </a:lnTo>
                  <a:lnTo>
                    <a:pt x="22626" y="861526"/>
                  </a:lnTo>
                  <a:lnTo>
                    <a:pt x="18890" y="824936"/>
                  </a:lnTo>
                  <a:lnTo>
                    <a:pt x="18855" y="824240"/>
                  </a:lnTo>
                  <a:close/>
                </a:path>
                <a:path w="1916429" h="1564004">
                  <a:moveTo>
                    <a:pt x="696" y="754829"/>
                  </a:moveTo>
                  <a:lnTo>
                    <a:pt x="0" y="788056"/>
                  </a:lnTo>
                  <a:lnTo>
                    <a:pt x="754" y="807540"/>
                  </a:lnTo>
                  <a:lnTo>
                    <a:pt x="18159" y="806844"/>
                  </a:lnTo>
                  <a:lnTo>
                    <a:pt x="17346" y="787360"/>
                  </a:lnTo>
                  <a:lnTo>
                    <a:pt x="18101" y="755234"/>
                  </a:lnTo>
                  <a:lnTo>
                    <a:pt x="696" y="754829"/>
                  </a:lnTo>
                  <a:close/>
                </a:path>
                <a:path w="1916429" h="1564004">
                  <a:moveTo>
                    <a:pt x="7890" y="684605"/>
                  </a:moveTo>
                  <a:lnTo>
                    <a:pt x="4003" y="711048"/>
                  </a:lnTo>
                  <a:lnTo>
                    <a:pt x="1856" y="736968"/>
                  </a:lnTo>
                  <a:lnTo>
                    <a:pt x="19203" y="738418"/>
                  </a:lnTo>
                  <a:lnTo>
                    <a:pt x="21350" y="712497"/>
                  </a:lnTo>
                  <a:lnTo>
                    <a:pt x="25121" y="687157"/>
                  </a:lnTo>
                  <a:lnTo>
                    <a:pt x="7890" y="684605"/>
                  </a:lnTo>
                  <a:close/>
                </a:path>
                <a:path w="1916429" h="1564004">
                  <a:moveTo>
                    <a:pt x="22858" y="615600"/>
                  </a:moveTo>
                  <a:lnTo>
                    <a:pt x="17811" y="633692"/>
                  </a:lnTo>
                  <a:lnTo>
                    <a:pt x="10791" y="666919"/>
                  </a:lnTo>
                  <a:lnTo>
                    <a:pt x="27847" y="670514"/>
                  </a:lnTo>
                  <a:lnTo>
                    <a:pt x="34867" y="637287"/>
                  </a:lnTo>
                  <a:lnTo>
                    <a:pt x="39625" y="620239"/>
                  </a:lnTo>
                  <a:lnTo>
                    <a:pt x="22858" y="615600"/>
                  </a:lnTo>
                  <a:close/>
                </a:path>
                <a:path w="1916429" h="1564004">
                  <a:moveTo>
                    <a:pt x="45020" y="548565"/>
                  </a:moveTo>
                  <a:lnTo>
                    <a:pt x="41713" y="556626"/>
                  </a:lnTo>
                  <a:lnTo>
                    <a:pt x="28544" y="595072"/>
                  </a:lnTo>
                  <a:lnTo>
                    <a:pt x="27499" y="598841"/>
                  </a:lnTo>
                  <a:lnTo>
                    <a:pt x="44266" y="603480"/>
                  </a:lnTo>
                  <a:lnTo>
                    <a:pt x="45310" y="599769"/>
                  </a:lnTo>
                  <a:lnTo>
                    <a:pt x="58190" y="562251"/>
                  </a:lnTo>
                  <a:lnTo>
                    <a:pt x="61149" y="555234"/>
                  </a:lnTo>
                  <a:lnTo>
                    <a:pt x="45020" y="548565"/>
                  </a:lnTo>
                  <a:close/>
                </a:path>
                <a:path w="1916429" h="1564004">
                  <a:moveTo>
                    <a:pt x="73854" y="484721"/>
                  </a:moveTo>
                  <a:lnTo>
                    <a:pt x="57552" y="518354"/>
                  </a:lnTo>
                  <a:lnTo>
                    <a:pt x="51692" y="532503"/>
                  </a:lnTo>
                  <a:lnTo>
                    <a:pt x="67763" y="539171"/>
                  </a:lnTo>
                  <a:lnTo>
                    <a:pt x="73622" y="524964"/>
                  </a:lnTo>
                  <a:lnTo>
                    <a:pt x="89519" y="492259"/>
                  </a:lnTo>
                  <a:lnTo>
                    <a:pt x="73854" y="484721"/>
                  </a:lnTo>
                  <a:close/>
                </a:path>
                <a:path w="1916429" h="1564004">
                  <a:moveTo>
                    <a:pt x="109244" y="423659"/>
                  </a:moveTo>
                  <a:lnTo>
                    <a:pt x="96133" y="444361"/>
                  </a:lnTo>
                  <a:lnTo>
                    <a:pt x="82325" y="468948"/>
                  </a:lnTo>
                  <a:lnTo>
                    <a:pt x="97525" y="477414"/>
                  </a:lnTo>
                  <a:lnTo>
                    <a:pt x="111275" y="452827"/>
                  </a:lnTo>
                  <a:lnTo>
                    <a:pt x="123922" y="432995"/>
                  </a:lnTo>
                  <a:lnTo>
                    <a:pt x="109244" y="423659"/>
                  </a:lnTo>
                  <a:close/>
                </a:path>
                <a:path w="1916429" h="1564004">
                  <a:moveTo>
                    <a:pt x="150088" y="366193"/>
                  </a:moveTo>
                  <a:lnTo>
                    <a:pt x="142894" y="375124"/>
                  </a:lnTo>
                  <a:lnTo>
                    <a:pt x="118875" y="408583"/>
                  </a:lnTo>
                  <a:lnTo>
                    <a:pt x="133031" y="418730"/>
                  </a:lnTo>
                  <a:lnTo>
                    <a:pt x="157050" y="385271"/>
                  </a:lnTo>
                  <a:lnTo>
                    <a:pt x="163664" y="377095"/>
                  </a:lnTo>
                  <a:lnTo>
                    <a:pt x="150088" y="366193"/>
                  </a:lnTo>
                  <a:close/>
                </a:path>
                <a:path w="1916429" h="1564004">
                  <a:moveTo>
                    <a:pt x="195631" y="312960"/>
                  </a:moveTo>
                  <a:lnTo>
                    <a:pt x="169175" y="342476"/>
                  </a:lnTo>
                  <a:lnTo>
                    <a:pt x="160995" y="352624"/>
                  </a:lnTo>
                  <a:lnTo>
                    <a:pt x="174571" y="363526"/>
                  </a:lnTo>
                  <a:lnTo>
                    <a:pt x="182751" y="353378"/>
                  </a:lnTo>
                  <a:lnTo>
                    <a:pt x="208568" y="324558"/>
                  </a:lnTo>
                  <a:lnTo>
                    <a:pt x="195631" y="312960"/>
                  </a:lnTo>
                  <a:close/>
                </a:path>
                <a:path w="1916429" h="1564004">
                  <a:moveTo>
                    <a:pt x="246105" y="263787"/>
                  </a:moveTo>
                  <a:lnTo>
                    <a:pt x="227134" y="281009"/>
                  </a:lnTo>
                  <a:lnTo>
                    <a:pt x="208104" y="300203"/>
                  </a:lnTo>
                  <a:lnTo>
                    <a:pt x="220462" y="312439"/>
                  </a:lnTo>
                  <a:lnTo>
                    <a:pt x="239491" y="293303"/>
                  </a:lnTo>
                  <a:lnTo>
                    <a:pt x="257824" y="276660"/>
                  </a:lnTo>
                  <a:lnTo>
                    <a:pt x="246105" y="263787"/>
                  </a:lnTo>
                  <a:close/>
                </a:path>
                <a:path w="1916429" h="1564004">
                  <a:moveTo>
                    <a:pt x="300176" y="218730"/>
                  </a:moveTo>
                  <a:lnTo>
                    <a:pt x="291764" y="225051"/>
                  </a:lnTo>
                  <a:lnTo>
                    <a:pt x="259275" y="251783"/>
                  </a:lnTo>
                  <a:lnTo>
                    <a:pt x="270356" y="265236"/>
                  </a:lnTo>
                  <a:lnTo>
                    <a:pt x="302845" y="238446"/>
                  </a:lnTo>
                  <a:lnTo>
                    <a:pt x="310619" y="232647"/>
                  </a:lnTo>
                  <a:lnTo>
                    <a:pt x="300176" y="218730"/>
                  </a:lnTo>
                  <a:close/>
                </a:path>
                <a:path w="1916429" h="1564004">
                  <a:moveTo>
                    <a:pt x="357206" y="178138"/>
                  </a:moveTo>
                  <a:lnTo>
                    <a:pt x="326342" y="199130"/>
                  </a:lnTo>
                  <a:lnTo>
                    <a:pt x="314100" y="208292"/>
                  </a:lnTo>
                  <a:lnTo>
                    <a:pt x="324543" y="222209"/>
                  </a:lnTo>
                  <a:lnTo>
                    <a:pt x="336726" y="213047"/>
                  </a:lnTo>
                  <a:lnTo>
                    <a:pt x="367011" y="192519"/>
                  </a:lnTo>
                  <a:lnTo>
                    <a:pt x="357206" y="178138"/>
                  </a:lnTo>
                  <a:close/>
                </a:path>
                <a:path w="1916429" h="1564004">
                  <a:moveTo>
                    <a:pt x="417485" y="141838"/>
                  </a:moveTo>
                  <a:lnTo>
                    <a:pt x="399674" y="151696"/>
                  </a:lnTo>
                  <a:lnTo>
                    <a:pt x="372232" y="168570"/>
                  </a:lnTo>
                  <a:lnTo>
                    <a:pt x="381341" y="183415"/>
                  </a:lnTo>
                  <a:lnTo>
                    <a:pt x="408783" y="166541"/>
                  </a:lnTo>
                  <a:lnTo>
                    <a:pt x="425898" y="157031"/>
                  </a:lnTo>
                  <a:lnTo>
                    <a:pt x="417485" y="141838"/>
                  </a:lnTo>
                  <a:close/>
                </a:path>
                <a:path w="1916429" h="1564004">
                  <a:moveTo>
                    <a:pt x="479911" y="109423"/>
                  </a:moveTo>
                  <a:lnTo>
                    <a:pt x="478054" y="110293"/>
                  </a:lnTo>
                  <a:lnTo>
                    <a:pt x="438313" y="130240"/>
                  </a:lnTo>
                  <a:lnTo>
                    <a:pt x="432686" y="133372"/>
                  </a:lnTo>
                  <a:lnTo>
                    <a:pt x="441156" y="148565"/>
                  </a:lnTo>
                  <a:lnTo>
                    <a:pt x="446784" y="145433"/>
                  </a:lnTo>
                  <a:lnTo>
                    <a:pt x="485887" y="125833"/>
                  </a:lnTo>
                  <a:lnTo>
                    <a:pt x="487047" y="125311"/>
                  </a:lnTo>
                  <a:lnTo>
                    <a:pt x="479911" y="109423"/>
                  </a:lnTo>
                  <a:close/>
                </a:path>
                <a:path w="1916429" h="1564004">
                  <a:moveTo>
                    <a:pt x="544193" y="81820"/>
                  </a:moveTo>
                  <a:lnTo>
                    <a:pt x="519014" y="91910"/>
                  </a:lnTo>
                  <a:lnTo>
                    <a:pt x="495807" y="102290"/>
                  </a:lnTo>
                  <a:lnTo>
                    <a:pt x="502943" y="118179"/>
                  </a:lnTo>
                  <a:lnTo>
                    <a:pt x="526092" y="107799"/>
                  </a:lnTo>
                  <a:lnTo>
                    <a:pt x="550633" y="97941"/>
                  </a:lnTo>
                  <a:lnTo>
                    <a:pt x="544193" y="81820"/>
                  </a:lnTo>
                  <a:close/>
                </a:path>
                <a:path w="1916429" h="1564004">
                  <a:moveTo>
                    <a:pt x="610274" y="57871"/>
                  </a:moveTo>
                  <a:lnTo>
                    <a:pt x="603776" y="59901"/>
                  </a:lnTo>
                  <a:lnTo>
                    <a:pt x="560902" y="75094"/>
                  </a:lnTo>
                  <a:lnTo>
                    <a:pt x="560322" y="75326"/>
                  </a:lnTo>
                  <a:lnTo>
                    <a:pt x="566819" y="91504"/>
                  </a:lnTo>
                  <a:lnTo>
                    <a:pt x="567400" y="91273"/>
                  </a:lnTo>
                  <a:lnTo>
                    <a:pt x="609577" y="76312"/>
                  </a:lnTo>
                  <a:lnTo>
                    <a:pt x="615437" y="74514"/>
                  </a:lnTo>
                  <a:lnTo>
                    <a:pt x="610274" y="57871"/>
                  </a:lnTo>
                  <a:close/>
                </a:path>
                <a:path w="1916429" h="1564004">
                  <a:moveTo>
                    <a:pt x="677457" y="38388"/>
                  </a:moveTo>
                  <a:lnTo>
                    <a:pt x="647520" y="46390"/>
                  </a:lnTo>
                  <a:lnTo>
                    <a:pt x="626924" y="52711"/>
                  </a:lnTo>
                  <a:lnTo>
                    <a:pt x="632030" y="69353"/>
                  </a:lnTo>
                  <a:lnTo>
                    <a:pt x="652626" y="62974"/>
                  </a:lnTo>
                  <a:lnTo>
                    <a:pt x="681924" y="55204"/>
                  </a:lnTo>
                  <a:lnTo>
                    <a:pt x="677457" y="38388"/>
                  </a:lnTo>
                  <a:close/>
                </a:path>
                <a:path w="1916429" h="1564004">
                  <a:moveTo>
                    <a:pt x="745974" y="22731"/>
                  </a:moveTo>
                  <a:lnTo>
                    <a:pt x="737329" y="24354"/>
                  </a:lnTo>
                  <a:lnTo>
                    <a:pt x="694629" y="33922"/>
                  </a:lnTo>
                  <a:lnTo>
                    <a:pt x="698459" y="50913"/>
                  </a:lnTo>
                  <a:lnTo>
                    <a:pt x="741159" y="41287"/>
                  </a:lnTo>
                  <a:lnTo>
                    <a:pt x="749107" y="39837"/>
                  </a:lnTo>
                  <a:lnTo>
                    <a:pt x="745974" y="22731"/>
                  </a:lnTo>
                  <a:close/>
                </a:path>
                <a:path w="1916429" h="1564004">
                  <a:moveTo>
                    <a:pt x="815013" y="11307"/>
                  </a:moveTo>
                  <a:lnTo>
                    <a:pt x="783220" y="15888"/>
                  </a:lnTo>
                  <a:lnTo>
                    <a:pt x="763089" y="19599"/>
                  </a:lnTo>
                  <a:lnTo>
                    <a:pt x="766222" y="36706"/>
                  </a:lnTo>
                  <a:lnTo>
                    <a:pt x="786353" y="32995"/>
                  </a:lnTo>
                  <a:lnTo>
                    <a:pt x="817450" y="28530"/>
                  </a:lnTo>
                  <a:lnTo>
                    <a:pt x="815013" y="11307"/>
                  </a:lnTo>
                  <a:close/>
                </a:path>
                <a:path w="1916429" h="1564004">
                  <a:moveTo>
                    <a:pt x="884865" y="3769"/>
                  </a:moveTo>
                  <a:lnTo>
                    <a:pt x="876627" y="4291"/>
                  </a:lnTo>
                  <a:lnTo>
                    <a:pt x="832534" y="8872"/>
                  </a:lnTo>
                  <a:lnTo>
                    <a:pt x="834391" y="26210"/>
                  </a:lnTo>
                  <a:lnTo>
                    <a:pt x="878425" y="21571"/>
                  </a:lnTo>
                  <a:lnTo>
                    <a:pt x="885967" y="21107"/>
                  </a:lnTo>
                  <a:lnTo>
                    <a:pt x="884865" y="3769"/>
                  </a:lnTo>
                  <a:close/>
                </a:path>
                <a:path w="1916429" h="1564004">
                  <a:moveTo>
                    <a:pt x="954717" y="405"/>
                  </a:moveTo>
                  <a:lnTo>
                    <a:pt x="923968" y="1217"/>
                  </a:lnTo>
                  <a:lnTo>
                    <a:pt x="902212" y="2609"/>
                  </a:lnTo>
                  <a:lnTo>
                    <a:pt x="903372" y="20005"/>
                  </a:lnTo>
                  <a:lnTo>
                    <a:pt x="925070" y="18556"/>
                  </a:lnTo>
                  <a:lnTo>
                    <a:pt x="955181" y="17802"/>
                  </a:lnTo>
                  <a:lnTo>
                    <a:pt x="954717" y="405"/>
                  </a:lnTo>
                  <a:close/>
                </a:path>
                <a:path w="1916429" h="1564004">
                  <a:moveTo>
                    <a:pt x="972470" y="0"/>
                  </a:moveTo>
                  <a:lnTo>
                    <a:pt x="972238" y="17396"/>
                  </a:lnTo>
                  <a:lnTo>
                    <a:pt x="1019289" y="18034"/>
                  </a:lnTo>
                  <a:lnTo>
                    <a:pt x="1024104" y="18266"/>
                  </a:lnTo>
                  <a:lnTo>
                    <a:pt x="1025033" y="927"/>
                  </a:lnTo>
                  <a:lnTo>
                    <a:pt x="1019521" y="637"/>
                  </a:lnTo>
                  <a:lnTo>
                    <a:pt x="972470" y="0"/>
                  </a:lnTo>
                  <a:close/>
                </a:path>
                <a:path w="1916429" h="1564004">
                  <a:moveTo>
                    <a:pt x="1042380" y="1855"/>
                  </a:moveTo>
                  <a:lnTo>
                    <a:pt x="1041451" y="19251"/>
                  </a:lnTo>
                  <a:lnTo>
                    <a:pt x="1066746" y="20585"/>
                  </a:lnTo>
                  <a:lnTo>
                    <a:pt x="1093202" y="23079"/>
                  </a:lnTo>
                  <a:lnTo>
                    <a:pt x="1094826" y="5740"/>
                  </a:lnTo>
                  <a:lnTo>
                    <a:pt x="1067675" y="3189"/>
                  </a:lnTo>
                  <a:lnTo>
                    <a:pt x="1042380" y="1855"/>
                  </a:lnTo>
                  <a:close/>
                </a:path>
                <a:path w="1916429" h="1564004">
                  <a:moveTo>
                    <a:pt x="1112115" y="7364"/>
                  </a:moveTo>
                  <a:lnTo>
                    <a:pt x="1110491" y="24702"/>
                  </a:lnTo>
                  <a:lnTo>
                    <a:pt x="1114204" y="25050"/>
                  </a:lnTo>
                  <a:lnTo>
                    <a:pt x="1161719" y="31371"/>
                  </a:lnTo>
                  <a:lnTo>
                    <a:pt x="1164620" y="14265"/>
                  </a:lnTo>
                  <a:lnTo>
                    <a:pt x="1164040" y="14149"/>
                  </a:lnTo>
                  <a:lnTo>
                    <a:pt x="1115828" y="7712"/>
                  </a:lnTo>
                  <a:lnTo>
                    <a:pt x="1112115" y="7364"/>
                  </a:lnTo>
                  <a:close/>
                </a:path>
                <a:path w="1916429" h="1564004">
                  <a:moveTo>
                    <a:pt x="1181735" y="17222"/>
                  </a:moveTo>
                  <a:lnTo>
                    <a:pt x="1178718" y="34386"/>
                  </a:lnTo>
                  <a:lnTo>
                    <a:pt x="1209177" y="39721"/>
                  </a:lnTo>
                  <a:lnTo>
                    <a:pt x="1229598" y="44186"/>
                  </a:lnTo>
                  <a:lnTo>
                    <a:pt x="1233369" y="27196"/>
                  </a:lnTo>
                  <a:lnTo>
                    <a:pt x="1212193" y="22615"/>
                  </a:lnTo>
                  <a:lnTo>
                    <a:pt x="1181735" y="17222"/>
                  </a:lnTo>
                  <a:close/>
                </a:path>
                <a:path w="1916429" h="1564004">
                  <a:moveTo>
                    <a:pt x="1250368" y="30965"/>
                  </a:moveTo>
                  <a:lnTo>
                    <a:pt x="1246655" y="47956"/>
                  </a:lnTo>
                  <a:lnTo>
                    <a:pt x="1256460" y="50101"/>
                  </a:lnTo>
                  <a:lnTo>
                    <a:pt x="1296897" y="60713"/>
                  </a:lnTo>
                  <a:lnTo>
                    <a:pt x="1301307" y="43896"/>
                  </a:lnTo>
                  <a:lnTo>
                    <a:pt x="1260231" y="33111"/>
                  </a:lnTo>
                  <a:lnTo>
                    <a:pt x="1250368" y="30965"/>
                  </a:lnTo>
                  <a:close/>
                </a:path>
                <a:path w="1916429" h="1564004">
                  <a:moveTo>
                    <a:pt x="1318305" y="48709"/>
                  </a:moveTo>
                  <a:lnTo>
                    <a:pt x="1313316" y="65352"/>
                  </a:lnTo>
                  <a:lnTo>
                    <a:pt x="1330257" y="70397"/>
                  </a:lnTo>
                  <a:lnTo>
                    <a:pt x="1356654" y="79037"/>
                  </a:lnTo>
                  <a:lnTo>
                    <a:pt x="1362630" y="81125"/>
                  </a:lnTo>
                  <a:lnTo>
                    <a:pt x="1368490" y="64772"/>
                  </a:lnTo>
                  <a:lnTo>
                    <a:pt x="1362050" y="62453"/>
                  </a:lnTo>
                  <a:lnTo>
                    <a:pt x="1335246" y="53754"/>
                  </a:lnTo>
                  <a:lnTo>
                    <a:pt x="1318305" y="48709"/>
                  </a:lnTo>
                  <a:close/>
                </a:path>
                <a:path w="1916429" h="1564004">
                  <a:moveTo>
                    <a:pt x="1384850" y="70571"/>
                  </a:moveTo>
                  <a:lnTo>
                    <a:pt x="1379048" y="86981"/>
                  </a:lnTo>
                  <a:lnTo>
                    <a:pt x="1382587" y="88199"/>
                  </a:lnTo>
                  <a:lnTo>
                    <a:pt x="1408115" y="97941"/>
                  </a:lnTo>
                  <a:lnTo>
                    <a:pt x="1427260" y="105827"/>
                  </a:lnTo>
                  <a:lnTo>
                    <a:pt x="1433874" y="89765"/>
                  </a:lnTo>
                  <a:lnTo>
                    <a:pt x="1414322" y="81705"/>
                  </a:lnTo>
                  <a:lnTo>
                    <a:pt x="1388389" y="71789"/>
                  </a:lnTo>
                  <a:lnTo>
                    <a:pt x="1384850" y="70571"/>
                  </a:lnTo>
                  <a:close/>
                </a:path>
                <a:path w="1916429" h="1564004">
                  <a:moveTo>
                    <a:pt x="1450061" y="96723"/>
                  </a:moveTo>
                  <a:lnTo>
                    <a:pt x="1443041" y="112612"/>
                  </a:lnTo>
                  <a:lnTo>
                    <a:pt x="1457835" y="119165"/>
                  </a:lnTo>
                  <a:lnTo>
                    <a:pt x="1482028" y="130588"/>
                  </a:lnTo>
                  <a:lnTo>
                    <a:pt x="1489918" y="134532"/>
                  </a:lnTo>
                  <a:lnTo>
                    <a:pt x="1497750" y="119049"/>
                  </a:lnTo>
                  <a:lnTo>
                    <a:pt x="1489454" y="114874"/>
                  </a:lnTo>
                  <a:lnTo>
                    <a:pt x="1464913" y="103218"/>
                  </a:lnTo>
                  <a:lnTo>
                    <a:pt x="1450061" y="96723"/>
                  </a:lnTo>
                  <a:close/>
                </a:path>
                <a:path w="1916429" h="1564004">
                  <a:moveTo>
                    <a:pt x="1513298" y="126819"/>
                  </a:moveTo>
                  <a:lnTo>
                    <a:pt x="1505466" y="142360"/>
                  </a:lnTo>
                  <a:lnTo>
                    <a:pt x="1505756" y="142534"/>
                  </a:lnTo>
                  <a:lnTo>
                    <a:pt x="1528963" y="155001"/>
                  </a:lnTo>
                  <a:lnTo>
                    <a:pt x="1550719" y="167469"/>
                  </a:lnTo>
                  <a:lnTo>
                    <a:pt x="1559363" y="152392"/>
                  </a:lnTo>
                  <a:lnTo>
                    <a:pt x="1537201" y="139692"/>
                  </a:lnTo>
                  <a:lnTo>
                    <a:pt x="1513588" y="126993"/>
                  </a:lnTo>
                  <a:lnTo>
                    <a:pt x="1513298" y="126819"/>
                  </a:lnTo>
                  <a:close/>
                </a:path>
                <a:path w="1916429" h="1564004">
                  <a:moveTo>
                    <a:pt x="1574448" y="161496"/>
                  </a:moveTo>
                  <a:lnTo>
                    <a:pt x="1565397" y="176341"/>
                  </a:lnTo>
                  <a:lnTo>
                    <a:pt x="1573925" y="181502"/>
                  </a:lnTo>
                  <a:lnTo>
                    <a:pt x="1595566" y="195477"/>
                  </a:lnTo>
                  <a:lnTo>
                    <a:pt x="1608793" y="204523"/>
                  </a:lnTo>
                  <a:lnTo>
                    <a:pt x="1618598" y="190200"/>
                  </a:lnTo>
                  <a:lnTo>
                    <a:pt x="1604964" y="180864"/>
                  </a:lnTo>
                  <a:lnTo>
                    <a:pt x="1582918" y="166657"/>
                  </a:lnTo>
                  <a:lnTo>
                    <a:pt x="1574448" y="161496"/>
                  </a:lnTo>
                  <a:close/>
                </a:path>
                <a:path w="1916429" h="1564004">
                  <a:moveTo>
                    <a:pt x="1633044" y="200348"/>
                  </a:moveTo>
                  <a:lnTo>
                    <a:pt x="1622833" y="214381"/>
                  </a:lnTo>
                  <a:lnTo>
                    <a:pt x="1637279" y="224877"/>
                  </a:lnTo>
                  <a:lnTo>
                    <a:pt x="1657295" y="240302"/>
                  </a:lnTo>
                  <a:lnTo>
                    <a:pt x="1663967" y="245752"/>
                  </a:lnTo>
                  <a:lnTo>
                    <a:pt x="1674990" y="232241"/>
                  </a:lnTo>
                  <a:lnTo>
                    <a:pt x="1667912" y="226500"/>
                  </a:lnTo>
                  <a:lnTo>
                    <a:pt x="1647490" y="210786"/>
                  </a:lnTo>
                  <a:lnTo>
                    <a:pt x="1633044" y="200348"/>
                  </a:lnTo>
                  <a:close/>
                </a:path>
                <a:path w="1916429" h="1564004">
                  <a:moveTo>
                    <a:pt x="1688624" y="243433"/>
                  </a:moveTo>
                  <a:lnTo>
                    <a:pt x="1677253" y="256538"/>
                  </a:lnTo>
                  <a:lnTo>
                    <a:pt x="1695586" y="272427"/>
                  </a:lnTo>
                  <a:lnTo>
                    <a:pt x="1713919" y="289127"/>
                  </a:lnTo>
                  <a:lnTo>
                    <a:pt x="1715833" y="290983"/>
                  </a:lnTo>
                  <a:lnTo>
                    <a:pt x="1727959" y="278516"/>
                  </a:lnTo>
                  <a:lnTo>
                    <a:pt x="1725638" y="276312"/>
                  </a:lnTo>
                  <a:lnTo>
                    <a:pt x="1707015" y="259264"/>
                  </a:lnTo>
                  <a:lnTo>
                    <a:pt x="1688624" y="243433"/>
                  </a:lnTo>
                  <a:close/>
                </a:path>
                <a:path w="1916429" h="1564004">
                  <a:moveTo>
                    <a:pt x="1740432" y="290635"/>
                  </a:moveTo>
                  <a:lnTo>
                    <a:pt x="1728307" y="303102"/>
                  </a:lnTo>
                  <a:lnTo>
                    <a:pt x="1731556" y="306292"/>
                  </a:lnTo>
                  <a:lnTo>
                    <a:pt x="1748555" y="323804"/>
                  </a:lnTo>
                  <a:lnTo>
                    <a:pt x="1763929" y="340563"/>
                  </a:lnTo>
                  <a:lnTo>
                    <a:pt x="1776751" y="328849"/>
                  </a:lnTo>
                  <a:lnTo>
                    <a:pt x="1761086" y="311685"/>
                  </a:lnTo>
                  <a:lnTo>
                    <a:pt x="1743681" y="293766"/>
                  </a:lnTo>
                  <a:lnTo>
                    <a:pt x="1740432" y="290635"/>
                  </a:lnTo>
                  <a:close/>
                </a:path>
                <a:path w="1916429" h="1564004">
                  <a:moveTo>
                    <a:pt x="1788296" y="342186"/>
                  </a:moveTo>
                  <a:lnTo>
                    <a:pt x="1775126" y="353552"/>
                  </a:lnTo>
                  <a:lnTo>
                    <a:pt x="1780696" y="360047"/>
                  </a:lnTo>
                  <a:lnTo>
                    <a:pt x="1795838" y="378719"/>
                  </a:lnTo>
                  <a:lnTo>
                    <a:pt x="1807267" y="393912"/>
                  </a:lnTo>
                  <a:lnTo>
                    <a:pt x="1821191" y="383416"/>
                  </a:lnTo>
                  <a:lnTo>
                    <a:pt x="1809356" y="367817"/>
                  </a:lnTo>
                  <a:lnTo>
                    <a:pt x="1793924" y="348739"/>
                  </a:lnTo>
                  <a:lnTo>
                    <a:pt x="1788296" y="342186"/>
                  </a:lnTo>
                  <a:close/>
                </a:path>
                <a:path w="1916429" h="1564004">
                  <a:moveTo>
                    <a:pt x="1831518" y="397739"/>
                  </a:moveTo>
                  <a:lnTo>
                    <a:pt x="1817304" y="407829"/>
                  </a:lnTo>
                  <a:lnTo>
                    <a:pt x="1823976" y="417223"/>
                  </a:lnTo>
                  <a:lnTo>
                    <a:pt x="1836972" y="436997"/>
                  </a:lnTo>
                  <a:lnTo>
                    <a:pt x="1845558" y="450972"/>
                  </a:lnTo>
                  <a:lnTo>
                    <a:pt x="1860410" y="441868"/>
                  </a:lnTo>
                  <a:lnTo>
                    <a:pt x="1851534" y="427429"/>
                  </a:lnTo>
                  <a:lnTo>
                    <a:pt x="1838132" y="407191"/>
                  </a:lnTo>
                  <a:lnTo>
                    <a:pt x="1831518" y="397739"/>
                  </a:lnTo>
                  <a:close/>
                </a:path>
                <a:path w="1916429" h="1564004">
                  <a:moveTo>
                    <a:pt x="1869345" y="457118"/>
                  </a:moveTo>
                  <a:lnTo>
                    <a:pt x="1854261" y="465759"/>
                  </a:lnTo>
                  <a:lnTo>
                    <a:pt x="1860932" y="477472"/>
                  </a:lnTo>
                  <a:lnTo>
                    <a:pt x="1871781" y="498232"/>
                  </a:lnTo>
                  <a:lnTo>
                    <a:pt x="1878163" y="511453"/>
                  </a:lnTo>
                  <a:lnTo>
                    <a:pt x="1893828" y="503915"/>
                  </a:lnTo>
                  <a:lnTo>
                    <a:pt x="1887214" y="490114"/>
                  </a:lnTo>
                  <a:lnTo>
                    <a:pt x="1876017" y="468890"/>
                  </a:lnTo>
                  <a:lnTo>
                    <a:pt x="1869345" y="457118"/>
                  </a:lnTo>
                  <a:close/>
                </a:path>
                <a:path w="1916429" h="1564004">
                  <a:moveTo>
                    <a:pt x="1901254" y="519977"/>
                  </a:moveTo>
                  <a:lnTo>
                    <a:pt x="1885299" y="526994"/>
                  </a:lnTo>
                  <a:lnTo>
                    <a:pt x="1891333" y="540563"/>
                  </a:lnTo>
                  <a:lnTo>
                    <a:pt x="1899919" y="562135"/>
                  </a:lnTo>
                  <a:lnTo>
                    <a:pt x="1916048" y="555698"/>
                  </a:lnTo>
                  <a:lnTo>
                    <a:pt x="1907229" y="533547"/>
                  </a:lnTo>
                  <a:lnTo>
                    <a:pt x="1901254" y="519977"/>
                  </a:lnTo>
                  <a:close/>
                </a:path>
              </a:pathLst>
            </a:custGeom>
            <a:solidFill>
              <a:srgbClr val="009900">
                <a:alpha val="50195"/>
              </a:srgbClr>
            </a:solidFill>
          </p:spPr>
          <p:txBody>
            <a:bodyPr wrap="square" lIns="0" tIns="0" rIns="0" bIns="0" rtlCol="0"/>
            <a:lstStyle/>
            <a:p>
              <a:endParaRPr/>
            </a:p>
          </p:txBody>
        </p:sp>
        <p:sp>
          <p:nvSpPr>
            <p:cNvPr id="16" name="object 16">
              <a:extLst>
                <a:ext uri="{FF2B5EF4-FFF2-40B4-BE49-F238E27FC236}">
                  <a16:creationId xmlns:a16="http://schemas.microsoft.com/office/drawing/2014/main" id="{2EE88708-E81D-4153-8FD2-EADEA4216386}"/>
                </a:ext>
              </a:extLst>
            </p:cNvPr>
            <p:cNvSpPr/>
            <p:nvPr/>
          </p:nvSpPr>
          <p:spPr>
            <a:xfrm>
              <a:off x="918666" y="2998254"/>
              <a:ext cx="2879090" cy="2877820"/>
            </a:xfrm>
            <a:custGeom>
              <a:avLst/>
              <a:gdLst/>
              <a:ahLst/>
              <a:cxnLst/>
              <a:rect l="l" t="t" r="r" b="b"/>
              <a:pathLst>
                <a:path w="2879090" h="2877820">
                  <a:moveTo>
                    <a:pt x="2561421" y="537606"/>
                  </a:moveTo>
                  <a:lnTo>
                    <a:pt x="2547846" y="548449"/>
                  </a:lnTo>
                  <a:lnTo>
                    <a:pt x="2562408" y="566716"/>
                  </a:lnTo>
                  <a:lnTo>
                    <a:pt x="2579697" y="589505"/>
                  </a:lnTo>
                  <a:lnTo>
                    <a:pt x="2593562" y="579009"/>
                  </a:lnTo>
                  <a:lnTo>
                    <a:pt x="2575984" y="555814"/>
                  </a:lnTo>
                  <a:lnTo>
                    <a:pt x="2561421" y="537606"/>
                  </a:lnTo>
                  <a:close/>
                </a:path>
                <a:path w="2879090" h="2877820">
                  <a:moveTo>
                    <a:pt x="2498242" y="477008"/>
                  </a:moveTo>
                  <a:lnTo>
                    <a:pt x="2512978" y="550885"/>
                  </a:lnTo>
                  <a:lnTo>
                    <a:pt x="2513964" y="555582"/>
                  </a:lnTo>
                  <a:lnTo>
                    <a:pt x="2518547" y="558597"/>
                  </a:lnTo>
                  <a:lnTo>
                    <a:pt x="2527946" y="556742"/>
                  </a:lnTo>
                  <a:lnTo>
                    <a:pt x="2531021" y="552161"/>
                  </a:lnTo>
                  <a:lnTo>
                    <a:pt x="2524672" y="520454"/>
                  </a:lnTo>
                  <a:lnTo>
                    <a:pt x="2516227" y="510409"/>
                  </a:lnTo>
                  <a:lnTo>
                    <a:pt x="2503173" y="495680"/>
                  </a:lnTo>
                  <a:lnTo>
                    <a:pt x="2516169" y="484141"/>
                  </a:lnTo>
                  <a:lnTo>
                    <a:pt x="2519981" y="484141"/>
                  </a:lnTo>
                  <a:lnTo>
                    <a:pt x="2498242" y="477008"/>
                  </a:lnTo>
                  <a:close/>
                </a:path>
                <a:path w="2879090" h="2877820">
                  <a:moveTo>
                    <a:pt x="2521136" y="502831"/>
                  </a:moveTo>
                  <a:lnTo>
                    <a:pt x="2524672" y="520454"/>
                  </a:lnTo>
                  <a:lnTo>
                    <a:pt x="2536997" y="535112"/>
                  </a:lnTo>
                  <a:lnTo>
                    <a:pt x="2550340" y="523921"/>
                  </a:lnTo>
                  <a:lnTo>
                    <a:pt x="2536983" y="508032"/>
                  </a:lnTo>
                  <a:lnTo>
                    <a:pt x="2521136" y="502831"/>
                  </a:lnTo>
                  <a:close/>
                </a:path>
                <a:path w="2879090" h="2877820">
                  <a:moveTo>
                    <a:pt x="2516169" y="484141"/>
                  </a:moveTo>
                  <a:lnTo>
                    <a:pt x="2503173" y="495680"/>
                  </a:lnTo>
                  <a:lnTo>
                    <a:pt x="2516227" y="510409"/>
                  </a:lnTo>
                  <a:lnTo>
                    <a:pt x="2524672" y="520454"/>
                  </a:lnTo>
                  <a:lnTo>
                    <a:pt x="2521136" y="502831"/>
                  </a:lnTo>
                  <a:lnTo>
                    <a:pt x="2506944" y="498174"/>
                  </a:lnTo>
                  <a:lnTo>
                    <a:pt x="2518199" y="488200"/>
                  </a:lnTo>
                  <a:lnTo>
                    <a:pt x="2519782" y="488200"/>
                  </a:lnTo>
                  <a:lnTo>
                    <a:pt x="2516169" y="484141"/>
                  </a:lnTo>
                  <a:close/>
                </a:path>
                <a:path w="2879090" h="2877820">
                  <a:moveTo>
                    <a:pt x="2519981" y="484141"/>
                  </a:moveTo>
                  <a:lnTo>
                    <a:pt x="2516169" y="484141"/>
                  </a:lnTo>
                  <a:lnTo>
                    <a:pt x="2529280" y="498870"/>
                  </a:lnTo>
                  <a:lnTo>
                    <a:pt x="2536983" y="508032"/>
                  </a:lnTo>
                  <a:lnTo>
                    <a:pt x="2568964" y="518528"/>
                  </a:lnTo>
                  <a:lnTo>
                    <a:pt x="2573895" y="516034"/>
                  </a:lnTo>
                  <a:lnTo>
                    <a:pt x="2576912" y="506930"/>
                  </a:lnTo>
                  <a:lnTo>
                    <a:pt x="2574417" y="502001"/>
                  </a:lnTo>
                  <a:lnTo>
                    <a:pt x="2519981" y="484141"/>
                  </a:lnTo>
                  <a:close/>
                </a:path>
                <a:path w="2879090" h="2877820">
                  <a:moveTo>
                    <a:pt x="2519782" y="488200"/>
                  </a:moveTo>
                  <a:lnTo>
                    <a:pt x="2518199" y="488200"/>
                  </a:lnTo>
                  <a:lnTo>
                    <a:pt x="2521136" y="502831"/>
                  </a:lnTo>
                  <a:lnTo>
                    <a:pt x="2536983" y="508032"/>
                  </a:lnTo>
                  <a:lnTo>
                    <a:pt x="2529280" y="498870"/>
                  </a:lnTo>
                  <a:lnTo>
                    <a:pt x="2519782" y="488200"/>
                  </a:lnTo>
                  <a:close/>
                </a:path>
                <a:path w="2879090" h="2877820">
                  <a:moveTo>
                    <a:pt x="2518199" y="488200"/>
                  </a:moveTo>
                  <a:lnTo>
                    <a:pt x="2506944" y="498174"/>
                  </a:lnTo>
                  <a:lnTo>
                    <a:pt x="2521136" y="502831"/>
                  </a:lnTo>
                  <a:lnTo>
                    <a:pt x="2518199" y="488200"/>
                  </a:lnTo>
                  <a:close/>
                </a:path>
                <a:path w="2879090" h="2877820">
                  <a:moveTo>
                    <a:pt x="2604005" y="593158"/>
                  </a:moveTo>
                  <a:lnTo>
                    <a:pt x="2589907" y="603364"/>
                  </a:lnTo>
                  <a:lnTo>
                    <a:pt x="2605224" y="624646"/>
                  </a:lnTo>
                  <a:lnTo>
                    <a:pt x="2619728" y="645869"/>
                  </a:lnTo>
                  <a:lnTo>
                    <a:pt x="2634116" y="636127"/>
                  </a:lnTo>
                  <a:lnTo>
                    <a:pt x="2619380" y="614440"/>
                  </a:lnTo>
                  <a:lnTo>
                    <a:pt x="2604005" y="593158"/>
                  </a:lnTo>
                  <a:close/>
                </a:path>
                <a:path w="2879090" h="2877820">
                  <a:moveTo>
                    <a:pt x="2643863" y="650740"/>
                  </a:moveTo>
                  <a:lnTo>
                    <a:pt x="2629243" y="660192"/>
                  </a:lnTo>
                  <a:lnTo>
                    <a:pt x="2644733" y="684083"/>
                  </a:lnTo>
                  <a:lnTo>
                    <a:pt x="2656974" y="704147"/>
                  </a:lnTo>
                  <a:lnTo>
                    <a:pt x="2671827" y="695101"/>
                  </a:lnTo>
                  <a:lnTo>
                    <a:pt x="2659353" y="674689"/>
                  </a:lnTo>
                  <a:lnTo>
                    <a:pt x="2643863" y="650740"/>
                  </a:lnTo>
                  <a:close/>
                </a:path>
                <a:path w="2879090" h="2877820">
                  <a:moveTo>
                    <a:pt x="2680935" y="710178"/>
                  </a:moveTo>
                  <a:lnTo>
                    <a:pt x="2665851" y="718876"/>
                  </a:lnTo>
                  <a:lnTo>
                    <a:pt x="2680877" y="744971"/>
                  </a:lnTo>
                  <a:lnTo>
                    <a:pt x="2691320" y="764165"/>
                  </a:lnTo>
                  <a:lnTo>
                    <a:pt x="2706636" y="755872"/>
                  </a:lnTo>
                  <a:lnTo>
                    <a:pt x="2695961" y="736330"/>
                  </a:lnTo>
                  <a:lnTo>
                    <a:pt x="2680935" y="710178"/>
                  </a:lnTo>
                  <a:close/>
                </a:path>
                <a:path w="2879090" h="2877820">
                  <a:moveTo>
                    <a:pt x="2714933" y="771355"/>
                  </a:moveTo>
                  <a:lnTo>
                    <a:pt x="2699442" y="779299"/>
                  </a:lnTo>
                  <a:lnTo>
                    <a:pt x="2713714" y="807134"/>
                  </a:lnTo>
                  <a:lnTo>
                    <a:pt x="2722707" y="825806"/>
                  </a:lnTo>
                  <a:lnTo>
                    <a:pt x="2738371" y="818267"/>
                  </a:lnTo>
                  <a:lnTo>
                    <a:pt x="2729205" y="799247"/>
                  </a:lnTo>
                  <a:lnTo>
                    <a:pt x="2714933" y="771355"/>
                  </a:lnTo>
                  <a:close/>
                </a:path>
                <a:path w="2879090" h="2877820">
                  <a:moveTo>
                    <a:pt x="2745913" y="834156"/>
                  </a:moveTo>
                  <a:lnTo>
                    <a:pt x="2730075" y="841347"/>
                  </a:lnTo>
                  <a:lnTo>
                    <a:pt x="2743245" y="870515"/>
                  </a:lnTo>
                  <a:lnTo>
                    <a:pt x="2751019" y="888897"/>
                  </a:lnTo>
                  <a:lnTo>
                    <a:pt x="2767031" y="882112"/>
                  </a:lnTo>
                  <a:lnTo>
                    <a:pt x="2759141" y="863382"/>
                  </a:lnTo>
                  <a:lnTo>
                    <a:pt x="2745913" y="834156"/>
                  </a:lnTo>
                  <a:close/>
                </a:path>
                <a:path w="2879090" h="2877820">
                  <a:moveTo>
                    <a:pt x="2773819" y="898407"/>
                  </a:moveTo>
                  <a:lnTo>
                    <a:pt x="2757633" y="904727"/>
                  </a:lnTo>
                  <a:lnTo>
                    <a:pt x="2769468" y="934939"/>
                  </a:lnTo>
                  <a:lnTo>
                    <a:pt x="2776140" y="953321"/>
                  </a:lnTo>
                  <a:lnTo>
                    <a:pt x="2792501" y="947349"/>
                  </a:lnTo>
                  <a:lnTo>
                    <a:pt x="2785655" y="928560"/>
                  </a:lnTo>
                  <a:lnTo>
                    <a:pt x="2773819" y="898407"/>
                  </a:lnTo>
                  <a:close/>
                </a:path>
                <a:path w="2879090" h="2877820">
                  <a:moveTo>
                    <a:pt x="2798534" y="963875"/>
                  </a:moveTo>
                  <a:lnTo>
                    <a:pt x="2782000" y="969442"/>
                  </a:lnTo>
                  <a:lnTo>
                    <a:pt x="2792443" y="1000292"/>
                  </a:lnTo>
                  <a:lnTo>
                    <a:pt x="2798186" y="1018848"/>
                  </a:lnTo>
                  <a:lnTo>
                    <a:pt x="2814779" y="1013687"/>
                  </a:lnTo>
                  <a:lnTo>
                    <a:pt x="2808919" y="994725"/>
                  </a:lnTo>
                  <a:lnTo>
                    <a:pt x="2798534" y="963875"/>
                  </a:lnTo>
                  <a:close/>
                </a:path>
                <a:path w="2879090" h="2877820">
                  <a:moveTo>
                    <a:pt x="2819942" y="1030561"/>
                  </a:moveTo>
                  <a:lnTo>
                    <a:pt x="2803234" y="1035316"/>
                  </a:lnTo>
                  <a:lnTo>
                    <a:pt x="2812052" y="1066398"/>
                  </a:lnTo>
                  <a:lnTo>
                    <a:pt x="2816926" y="1085418"/>
                  </a:lnTo>
                  <a:lnTo>
                    <a:pt x="2833808" y="1081069"/>
                  </a:lnTo>
                  <a:lnTo>
                    <a:pt x="2828819" y="1061643"/>
                  </a:lnTo>
                  <a:lnTo>
                    <a:pt x="2819942" y="1030561"/>
                  </a:lnTo>
                  <a:close/>
                </a:path>
                <a:path w="2879090" h="2877820">
                  <a:moveTo>
                    <a:pt x="2838101" y="1098175"/>
                  </a:moveTo>
                  <a:lnTo>
                    <a:pt x="2821161" y="1102060"/>
                  </a:lnTo>
                  <a:lnTo>
                    <a:pt x="2828413" y="1133200"/>
                  </a:lnTo>
                  <a:lnTo>
                    <a:pt x="2832416" y="1152800"/>
                  </a:lnTo>
                  <a:lnTo>
                    <a:pt x="2849473" y="1149321"/>
                  </a:lnTo>
                  <a:lnTo>
                    <a:pt x="2845354" y="1129257"/>
                  </a:lnTo>
                  <a:lnTo>
                    <a:pt x="2838101" y="1098175"/>
                  </a:lnTo>
                  <a:close/>
                </a:path>
                <a:path w="2879090" h="2877820">
                  <a:moveTo>
                    <a:pt x="2852954" y="1166543"/>
                  </a:moveTo>
                  <a:lnTo>
                    <a:pt x="2835839" y="1169674"/>
                  </a:lnTo>
                  <a:lnTo>
                    <a:pt x="2841466" y="1200466"/>
                  </a:lnTo>
                  <a:lnTo>
                    <a:pt x="2844599" y="1220878"/>
                  </a:lnTo>
                  <a:lnTo>
                    <a:pt x="2861830" y="1218210"/>
                  </a:lnTo>
                  <a:lnTo>
                    <a:pt x="2858581" y="1197393"/>
                  </a:lnTo>
                  <a:lnTo>
                    <a:pt x="2852954" y="1166543"/>
                  </a:lnTo>
                  <a:close/>
                </a:path>
                <a:path w="2879090" h="2877820">
                  <a:moveTo>
                    <a:pt x="2864441" y="1235607"/>
                  </a:moveTo>
                  <a:lnTo>
                    <a:pt x="2847210" y="1237868"/>
                  </a:lnTo>
                  <a:lnTo>
                    <a:pt x="2851213" y="1268196"/>
                  </a:lnTo>
                  <a:lnTo>
                    <a:pt x="2853534" y="1289477"/>
                  </a:lnTo>
                  <a:lnTo>
                    <a:pt x="2870823" y="1287622"/>
                  </a:lnTo>
                  <a:lnTo>
                    <a:pt x="2868444" y="1265934"/>
                  </a:lnTo>
                  <a:lnTo>
                    <a:pt x="2864441" y="1235607"/>
                  </a:lnTo>
                  <a:close/>
                </a:path>
                <a:path w="2879090" h="2877820">
                  <a:moveTo>
                    <a:pt x="2872621" y="1305134"/>
                  </a:moveTo>
                  <a:lnTo>
                    <a:pt x="2855274" y="1306584"/>
                  </a:lnTo>
                  <a:lnTo>
                    <a:pt x="2857711" y="1336274"/>
                  </a:lnTo>
                  <a:lnTo>
                    <a:pt x="2859045" y="1358425"/>
                  </a:lnTo>
                  <a:lnTo>
                    <a:pt x="2876450" y="1357381"/>
                  </a:lnTo>
                  <a:lnTo>
                    <a:pt x="2875058" y="1334824"/>
                  </a:lnTo>
                  <a:lnTo>
                    <a:pt x="2872621" y="1305134"/>
                  </a:lnTo>
                  <a:close/>
                </a:path>
                <a:path w="2879090" h="2877820">
                  <a:moveTo>
                    <a:pt x="2877321" y="1374952"/>
                  </a:moveTo>
                  <a:lnTo>
                    <a:pt x="2859974" y="1375590"/>
                  </a:lnTo>
                  <a:lnTo>
                    <a:pt x="2860960" y="1404410"/>
                  </a:lnTo>
                  <a:lnTo>
                    <a:pt x="2861250" y="1427547"/>
                  </a:lnTo>
                  <a:lnTo>
                    <a:pt x="2878655" y="1427315"/>
                  </a:lnTo>
                  <a:lnTo>
                    <a:pt x="2878365" y="1403830"/>
                  </a:lnTo>
                  <a:lnTo>
                    <a:pt x="2877321" y="1374952"/>
                  </a:lnTo>
                  <a:close/>
                </a:path>
                <a:path w="2879090" h="2877820">
                  <a:moveTo>
                    <a:pt x="2861308" y="1444711"/>
                  </a:moveTo>
                  <a:lnTo>
                    <a:pt x="2860896" y="1472835"/>
                  </a:lnTo>
                  <a:lnTo>
                    <a:pt x="2860090" y="1496668"/>
                  </a:lnTo>
                  <a:lnTo>
                    <a:pt x="2877495" y="1497306"/>
                  </a:lnTo>
                  <a:lnTo>
                    <a:pt x="2878309" y="1472661"/>
                  </a:lnTo>
                  <a:lnTo>
                    <a:pt x="2878713" y="1444943"/>
                  </a:lnTo>
                  <a:lnTo>
                    <a:pt x="2861308" y="1444711"/>
                  </a:lnTo>
                  <a:close/>
                </a:path>
                <a:path w="2879090" h="2877820">
                  <a:moveTo>
                    <a:pt x="2859277" y="1513891"/>
                  </a:moveTo>
                  <a:lnTo>
                    <a:pt x="2857653" y="1540739"/>
                  </a:lnTo>
                  <a:lnTo>
                    <a:pt x="2855564" y="1565732"/>
                  </a:lnTo>
                  <a:lnTo>
                    <a:pt x="2872911" y="1567182"/>
                  </a:lnTo>
                  <a:lnTo>
                    <a:pt x="2875058" y="1541783"/>
                  </a:lnTo>
                  <a:lnTo>
                    <a:pt x="2876682" y="1514877"/>
                  </a:lnTo>
                  <a:lnTo>
                    <a:pt x="2859277" y="1513891"/>
                  </a:lnTo>
                  <a:close/>
                </a:path>
                <a:path w="2879090" h="2877820">
                  <a:moveTo>
                    <a:pt x="2853940" y="1582838"/>
                  </a:moveTo>
                  <a:lnTo>
                    <a:pt x="2851155" y="1608643"/>
                  </a:lnTo>
                  <a:lnTo>
                    <a:pt x="2847732" y="1634448"/>
                  </a:lnTo>
                  <a:lnTo>
                    <a:pt x="2865021" y="1636709"/>
                  </a:lnTo>
                  <a:lnTo>
                    <a:pt x="2868444" y="1610499"/>
                  </a:lnTo>
                  <a:lnTo>
                    <a:pt x="2871229" y="1584694"/>
                  </a:lnTo>
                  <a:lnTo>
                    <a:pt x="2853940" y="1582838"/>
                  </a:lnTo>
                  <a:close/>
                </a:path>
                <a:path w="2879090" h="2877820">
                  <a:moveTo>
                    <a:pt x="2845296" y="1651438"/>
                  </a:moveTo>
                  <a:lnTo>
                    <a:pt x="2841408" y="1676199"/>
                  </a:lnTo>
                  <a:lnTo>
                    <a:pt x="2836593" y="1702700"/>
                  </a:lnTo>
                  <a:lnTo>
                    <a:pt x="2853708" y="1705773"/>
                  </a:lnTo>
                  <a:lnTo>
                    <a:pt x="2858581" y="1678866"/>
                  </a:lnTo>
                  <a:lnTo>
                    <a:pt x="2862468" y="1654106"/>
                  </a:lnTo>
                  <a:lnTo>
                    <a:pt x="2845296" y="1651438"/>
                  </a:lnTo>
                  <a:close/>
                </a:path>
                <a:path w="2879090" h="2877820">
                  <a:moveTo>
                    <a:pt x="2833286" y="1719574"/>
                  </a:moveTo>
                  <a:lnTo>
                    <a:pt x="2828413" y="1743291"/>
                  </a:lnTo>
                  <a:lnTo>
                    <a:pt x="2822205" y="1770313"/>
                  </a:lnTo>
                  <a:lnTo>
                    <a:pt x="2839146" y="1774257"/>
                  </a:lnTo>
                  <a:lnTo>
                    <a:pt x="2845470" y="1746770"/>
                  </a:lnTo>
                  <a:lnTo>
                    <a:pt x="2850343" y="1723053"/>
                  </a:lnTo>
                  <a:lnTo>
                    <a:pt x="2833286" y="1719574"/>
                  </a:lnTo>
                  <a:close/>
                </a:path>
                <a:path w="2879090" h="2877820">
                  <a:moveTo>
                    <a:pt x="2818028" y="1787014"/>
                  </a:moveTo>
                  <a:lnTo>
                    <a:pt x="2812226" y="1809745"/>
                  </a:lnTo>
                  <a:lnTo>
                    <a:pt x="2804452" y="1837174"/>
                  </a:lnTo>
                  <a:lnTo>
                    <a:pt x="2821219" y="1841929"/>
                  </a:lnTo>
                  <a:lnTo>
                    <a:pt x="2829051" y="1814094"/>
                  </a:lnTo>
                  <a:lnTo>
                    <a:pt x="2834911" y="1791363"/>
                  </a:lnTo>
                  <a:lnTo>
                    <a:pt x="2818028" y="1787014"/>
                  </a:lnTo>
                  <a:close/>
                </a:path>
                <a:path w="2879090" h="2877820">
                  <a:moveTo>
                    <a:pt x="2799521" y="1853642"/>
                  </a:moveTo>
                  <a:lnTo>
                    <a:pt x="2792733" y="1875562"/>
                  </a:lnTo>
                  <a:lnTo>
                    <a:pt x="2783508" y="1903106"/>
                  </a:lnTo>
                  <a:lnTo>
                    <a:pt x="2800043" y="1908615"/>
                  </a:lnTo>
                  <a:lnTo>
                    <a:pt x="2809383" y="1880665"/>
                  </a:lnTo>
                  <a:lnTo>
                    <a:pt x="2816113" y="1858745"/>
                  </a:lnTo>
                  <a:lnTo>
                    <a:pt x="2799521" y="1853642"/>
                  </a:lnTo>
                  <a:close/>
                </a:path>
                <a:path w="2879090" h="2877820">
                  <a:moveTo>
                    <a:pt x="2777764" y="1919284"/>
                  </a:moveTo>
                  <a:lnTo>
                    <a:pt x="2770106" y="1940450"/>
                  </a:lnTo>
                  <a:lnTo>
                    <a:pt x="2759373" y="1967878"/>
                  </a:lnTo>
                  <a:lnTo>
                    <a:pt x="2775618" y="1974257"/>
                  </a:lnTo>
                  <a:lnTo>
                    <a:pt x="2786467" y="1946365"/>
                  </a:lnTo>
                  <a:lnTo>
                    <a:pt x="2794125" y="1925199"/>
                  </a:lnTo>
                  <a:lnTo>
                    <a:pt x="2777764" y="1919284"/>
                  </a:lnTo>
                  <a:close/>
                </a:path>
                <a:path w="2879090" h="2877820">
                  <a:moveTo>
                    <a:pt x="2752875" y="1983825"/>
                  </a:moveTo>
                  <a:lnTo>
                    <a:pt x="2744231" y="2004411"/>
                  </a:lnTo>
                  <a:lnTo>
                    <a:pt x="2732106" y="2031433"/>
                  </a:lnTo>
                  <a:lnTo>
                    <a:pt x="2748002" y="2038566"/>
                  </a:lnTo>
                  <a:lnTo>
                    <a:pt x="2760302" y="2011137"/>
                  </a:lnTo>
                  <a:lnTo>
                    <a:pt x="2768946" y="1990494"/>
                  </a:lnTo>
                  <a:lnTo>
                    <a:pt x="2752875" y="1983825"/>
                  </a:lnTo>
                  <a:close/>
                </a:path>
                <a:path w="2879090" h="2877820">
                  <a:moveTo>
                    <a:pt x="2724796" y="2047032"/>
                  </a:moveTo>
                  <a:lnTo>
                    <a:pt x="2715165" y="2067212"/>
                  </a:lnTo>
                  <a:lnTo>
                    <a:pt x="2701763" y="2093596"/>
                  </a:lnTo>
                  <a:lnTo>
                    <a:pt x="2717253" y="2101483"/>
                  </a:lnTo>
                  <a:lnTo>
                    <a:pt x="2730829" y="2074692"/>
                  </a:lnTo>
                  <a:lnTo>
                    <a:pt x="2740518" y="2054512"/>
                  </a:lnTo>
                  <a:lnTo>
                    <a:pt x="2724796" y="2047032"/>
                  </a:lnTo>
                  <a:close/>
                </a:path>
                <a:path w="2879090" h="2877820">
                  <a:moveTo>
                    <a:pt x="2693699" y="2108789"/>
                  </a:moveTo>
                  <a:lnTo>
                    <a:pt x="2682850" y="2128795"/>
                  </a:lnTo>
                  <a:lnTo>
                    <a:pt x="2668404" y="2154194"/>
                  </a:lnTo>
                  <a:lnTo>
                    <a:pt x="2683488" y="2162776"/>
                  </a:lnTo>
                  <a:lnTo>
                    <a:pt x="2698166" y="2137087"/>
                  </a:lnTo>
                  <a:lnTo>
                    <a:pt x="2709015" y="2117023"/>
                  </a:lnTo>
                  <a:lnTo>
                    <a:pt x="2693699" y="2108789"/>
                  </a:lnTo>
                  <a:close/>
                </a:path>
                <a:path w="2879090" h="2877820">
                  <a:moveTo>
                    <a:pt x="2659585" y="2168923"/>
                  </a:moveTo>
                  <a:lnTo>
                    <a:pt x="2647402" y="2189044"/>
                  </a:lnTo>
                  <a:lnTo>
                    <a:pt x="2632085" y="2213051"/>
                  </a:lnTo>
                  <a:lnTo>
                    <a:pt x="2646764" y="2222387"/>
                  </a:lnTo>
                  <a:lnTo>
                    <a:pt x="2662312" y="2198091"/>
                  </a:lnTo>
                  <a:lnTo>
                    <a:pt x="2674495" y="2177969"/>
                  </a:lnTo>
                  <a:lnTo>
                    <a:pt x="2659585" y="2168923"/>
                  </a:lnTo>
                  <a:close/>
                </a:path>
                <a:path w="2879090" h="2877820">
                  <a:moveTo>
                    <a:pt x="2622629" y="2227374"/>
                  </a:moveTo>
                  <a:lnTo>
                    <a:pt x="2608763" y="2247844"/>
                  </a:lnTo>
                  <a:lnTo>
                    <a:pt x="2592924" y="2270054"/>
                  </a:lnTo>
                  <a:lnTo>
                    <a:pt x="2607138" y="2280143"/>
                  </a:lnTo>
                  <a:lnTo>
                    <a:pt x="2623209" y="2257586"/>
                  </a:lnTo>
                  <a:lnTo>
                    <a:pt x="2637017" y="2237116"/>
                  </a:lnTo>
                  <a:lnTo>
                    <a:pt x="2622629" y="2227374"/>
                  </a:lnTo>
                  <a:close/>
                </a:path>
                <a:path w="2879090" h="2877820">
                  <a:moveTo>
                    <a:pt x="2582772" y="2283913"/>
                  </a:moveTo>
                  <a:lnTo>
                    <a:pt x="2566933" y="2305026"/>
                  </a:lnTo>
                  <a:lnTo>
                    <a:pt x="2551037" y="2325061"/>
                  </a:lnTo>
                  <a:lnTo>
                    <a:pt x="2564728" y="2335858"/>
                  </a:lnTo>
                  <a:lnTo>
                    <a:pt x="2580857" y="2315470"/>
                  </a:lnTo>
                  <a:lnTo>
                    <a:pt x="2596695" y="2294351"/>
                  </a:lnTo>
                  <a:lnTo>
                    <a:pt x="2582772" y="2283913"/>
                  </a:lnTo>
                  <a:close/>
                </a:path>
                <a:path w="2879090" h="2877820">
                  <a:moveTo>
                    <a:pt x="2540246" y="2338427"/>
                  </a:moveTo>
                  <a:lnTo>
                    <a:pt x="2521912" y="2360439"/>
                  </a:lnTo>
                  <a:lnTo>
                    <a:pt x="2506538" y="2377998"/>
                  </a:lnTo>
                  <a:lnTo>
                    <a:pt x="2519650" y="2389457"/>
                  </a:lnTo>
                  <a:lnTo>
                    <a:pt x="2535314" y="2371567"/>
                  </a:lnTo>
                  <a:lnTo>
                    <a:pt x="2553647" y="2349549"/>
                  </a:lnTo>
                  <a:lnTo>
                    <a:pt x="2540246" y="2338427"/>
                  </a:lnTo>
                  <a:close/>
                </a:path>
                <a:path w="2879090" h="2877820">
                  <a:moveTo>
                    <a:pt x="2495167" y="2390837"/>
                  </a:moveTo>
                  <a:lnTo>
                    <a:pt x="2473759" y="2414038"/>
                  </a:lnTo>
                  <a:lnTo>
                    <a:pt x="2459545" y="2428691"/>
                  </a:lnTo>
                  <a:lnTo>
                    <a:pt x="2472018" y="2440805"/>
                  </a:lnTo>
                  <a:lnTo>
                    <a:pt x="2486580" y="2425827"/>
                  </a:lnTo>
                  <a:lnTo>
                    <a:pt x="2507930" y="2402631"/>
                  </a:lnTo>
                  <a:lnTo>
                    <a:pt x="2495167" y="2390837"/>
                  </a:lnTo>
                  <a:close/>
                </a:path>
                <a:path w="2879090" h="2877820">
                  <a:moveTo>
                    <a:pt x="2447535" y="2440990"/>
                  </a:moveTo>
                  <a:lnTo>
                    <a:pt x="2422414" y="2465606"/>
                  </a:lnTo>
                  <a:lnTo>
                    <a:pt x="2410115" y="2477065"/>
                  </a:lnTo>
                  <a:lnTo>
                    <a:pt x="2421950" y="2489793"/>
                  </a:lnTo>
                  <a:lnTo>
                    <a:pt x="2434598" y="2478027"/>
                  </a:lnTo>
                  <a:lnTo>
                    <a:pt x="2459719" y="2453417"/>
                  </a:lnTo>
                  <a:lnTo>
                    <a:pt x="2447535" y="2440990"/>
                  </a:lnTo>
                  <a:close/>
                </a:path>
                <a:path w="2879090" h="2877820">
                  <a:moveTo>
                    <a:pt x="2397351" y="2488929"/>
                  </a:moveTo>
                  <a:lnTo>
                    <a:pt x="2395553" y="2490634"/>
                  </a:lnTo>
                  <a:lnTo>
                    <a:pt x="2368053" y="2514977"/>
                  </a:lnTo>
                  <a:lnTo>
                    <a:pt x="2358480" y="2523049"/>
                  </a:lnTo>
                  <a:lnTo>
                    <a:pt x="2369677" y="2536363"/>
                  </a:lnTo>
                  <a:lnTo>
                    <a:pt x="2379598" y="2527990"/>
                  </a:lnTo>
                  <a:lnTo>
                    <a:pt x="2407446" y="2503362"/>
                  </a:lnTo>
                  <a:lnTo>
                    <a:pt x="2409245" y="2501652"/>
                  </a:lnTo>
                  <a:lnTo>
                    <a:pt x="2397351" y="2488929"/>
                  </a:lnTo>
                  <a:close/>
                </a:path>
                <a:path w="2879090" h="2877820">
                  <a:moveTo>
                    <a:pt x="2345136" y="2534241"/>
                  </a:moveTo>
                  <a:lnTo>
                    <a:pt x="2340147" y="2538439"/>
                  </a:lnTo>
                  <a:lnTo>
                    <a:pt x="2311777" y="2561089"/>
                  </a:lnTo>
                  <a:lnTo>
                    <a:pt x="2304641" y="2566494"/>
                  </a:lnTo>
                  <a:lnTo>
                    <a:pt x="2315200" y="2580347"/>
                  </a:lnTo>
                  <a:lnTo>
                    <a:pt x="2322626" y="2574682"/>
                  </a:lnTo>
                  <a:lnTo>
                    <a:pt x="2351344" y="2551759"/>
                  </a:lnTo>
                  <a:lnTo>
                    <a:pt x="2356334" y="2547555"/>
                  </a:lnTo>
                  <a:lnTo>
                    <a:pt x="2345136" y="2534241"/>
                  </a:lnTo>
                  <a:close/>
                </a:path>
                <a:path w="2879090" h="2877820">
                  <a:moveTo>
                    <a:pt x="2290775" y="2577013"/>
                  </a:moveTo>
                  <a:lnTo>
                    <a:pt x="2283001" y="2582922"/>
                  </a:lnTo>
                  <a:lnTo>
                    <a:pt x="2253819" y="2603931"/>
                  </a:lnTo>
                  <a:lnTo>
                    <a:pt x="2248829" y="2607317"/>
                  </a:lnTo>
                  <a:lnTo>
                    <a:pt x="2258634" y="2621692"/>
                  </a:lnTo>
                  <a:lnTo>
                    <a:pt x="2263972" y="2618045"/>
                  </a:lnTo>
                  <a:lnTo>
                    <a:pt x="2293502" y="2596775"/>
                  </a:lnTo>
                  <a:lnTo>
                    <a:pt x="2301334" y="2590866"/>
                  </a:lnTo>
                  <a:lnTo>
                    <a:pt x="2290775" y="2577013"/>
                  </a:lnTo>
                  <a:close/>
                </a:path>
                <a:path w="2879090" h="2877820">
                  <a:moveTo>
                    <a:pt x="2234441" y="2617111"/>
                  </a:moveTo>
                  <a:lnTo>
                    <a:pt x="2224230" y="2624064"/>
                  </a:lnTo>
                  <a:lnTo>
                    <a:pt x="2194294" y="2643386"/>
                  </a:lnTo>
                  <a:lnTo>
                    <a:pt x="2191045" y="2645357"/>
                  </a:lnTo>
                  <a:lnTo>
                    <a:pt x="2200154" y="2660208"/>
                  </a:lnTo>
                  <a:lnTo>
                    <a:pt x="2203751" y="2657999"/>
                  </a:lnTo>
                  <a:lnTo>
                    <a:pt x="2234035" y="2638445"/>
                  </a:lnTo>
                  <a:lnTo>
                    <a:pt x="2244246" y="2631487"/>
                  </a:lnTo>
                  <a:lnTo>
                    <a:pt x="2234441" y="2617111"/>
                  </a:lnTo>
                  <a:close/>
                </a:path>
                <a:path w="2879090" h="2877820">
                  <a:moveTo>
                    <a:pt x="2176193" y="2654421"/>
                  </a:moveTo>
                  <a:lnTo>
                    <a:pt x="2164009" y="2661884"/>
                  </a:lnTo>
                  <a:lnTo>
                    <a:pt x="2133377" y="2679518"/>
                  </a:lnTo>
                  <a:lnTo>
                    <a:pt x="2131520" y="2680533"/>
                  </a:lnTo>
                  <a:lnTo>
                    <a:pt x="2139817" y="2695807"/>
                  </a:lnTo>
                  <a:lnTo>
                    <a:pt x="2142079" y="2694589"/>
                  </a:lnTo>
                  <a:lnTo>
                    <a:pt x="2173060" y="2676735"/>
                  </a:lnTo>
                  <a:lnTo>
                    <a:pt x="2185301" y="2669272"/>
                  </a:lnTo>
                  <a:lnTo>
                    <a:pt x="2176193" y="2654421"/>
                  </a:lnTo>
                  <a:close/>
                </a:path>
                <a:path w="2879090" h="2877820">
                  <a:moveTo>
                    <a:pt x="2116204" y="2688854"/>
                  </a:moveTo>
                  <a:lnTo>
                    <a:pt x="2102396" y="2696375"/>
                  </a:lnTo>
                  <a:lnTo>
                    <a:pt x="2071125" y="2712362"/>
                  </a:lnTo>
                  <a:lnTo>
                    <a:pt x="2070313" y="2712757"/>
                  </a:lnTo>
                  <a:lnTo>
                    <a:pt x="2077855" y="2728437"/>
                  </a:lnTo>
                  <a:lnTo>
                    <a:pt x="2079073" y="2727851"/>
                  </a:lnTo>
                  <a:lnTo>
                    <a:pt x="2110692" y="2711655"/>
                  </a:lnTo>
                  <a:lnTo>
                    <a:pt x="2124558" y="2704128"/>
                  </a:lnTo>
                  <a:lnTo>
                    <a:pt x="2116204" y="2688854"/>
                  </a:lnTo>
                  <a:close/>
                </a:path>
                <a:path w="2879090" h="2877820">
                  <a:moveTo>
                    <a:pt x="2054591" y="2720301"/>
                  </a:moveTo>
                  <a:lnTo>
                    <a:pt x="2039564" y="2727532"/>
                  </a:lnTo>
                  <a:lnTo>
                    <a:pt x="2007597" y="2741942"/>
                  </a:lnTo>
                  <a:lnTo>
                    <a:pt x="2014327" y="2757976"/>
                  </a:lnTo>
                  <a:lnTo>
                    <a:pt x="2014907" y="2757738"/>
                  </a:lnTo>
                  <a:lnTo>
                    <a:pt x="2047106" y="2743212"/>
                  </a:lnTo>
                  <a:lnTo>
                    <a:pt x="2062133" y="2735975"/>
                  </a:lnTo>
                  <a:lnTo>
                    <a:pt x="2054591" y="2720301"/>
                  </a:lnTo>
                  <a:close/>
                </a:path>
                <a:path w="2879090" h="2877820">
                  <a:moveTo>
                    <a:pt x="1991527" y="2748703"/>
                  </a:moveTo>
                  <a:lnTo>
                    <a:pt x="1975630" y="2755407"/>
                  </a:lnTo>
                  <a:lnTo>
                    <a:pt x="1943315" y="2768066"/>
                  </a:lnTo>
                  <a:lnTo>
                    <a:pt x="1948769" y="2784557"/>
                  </a:lnTo>
                  <a:lnTo>
                    <a:pt x="1949639" y="2784267"/>
                  </a:lnTo>
                  <a:lnTo>
                    <a:pt x="1982418" y="2771435"/>
                  </a:lnTo>
                  <a:lnTo>
                    <a:pt x="1998315" y="2764731"/>
                  </a:lnTo>
                  <a:lnTo>
                    <a:pt x="1991527" y="2748703"/>
                  </a:lnTo>
                  <a:close/>
                </a:path>
                <a:path w="2879090" h="2877820">
                  <a:moveTo>
                    <a:pt x="1927129" y="2773963"/>
                  </a:moveTo>
                  <a:lnTo>
                    <a:pt x="1910710" y="2779953"/>
                  </a:lnTo>
                  <a:lnTo>
                    <a:pt x="1877989" y="2790994"/>
                  </a:lnTo>
                  <a:lnTo>
                    <a:pt x="1883558" y="2807480"/>
                  </a:lnTo>
                  <a:lnTo>
                    <a:pt x="1916686" y="2796294"/>
                  </a:lnTo>
                  <a:lnTo>
                    <a:pt x="1933104" y="2790304"/>
                  </a:lnTo>
                  <a:lnTo>
                    <a:pt x="1927129" y="2773963"/>
                  </a:lnTo>
                  <a:close/>
                </a:path>
                <a:path w="2879090" h="2877820">
                  <a:moveTo>
                    <a:pt x="1861570" y="2796068"/>
                  </a:moveTo>
                  <a:lnTo>
                    <a:pt x="1844977" y="2801212"/>
                  </a:lnTo>
                  <a:lnTo>
                    <a:pt x="1811792" y="2810640"/>
                  </a:lnTo>
                  <a:lnTo>
                    <a:pt x="1816201" y="2827467"/>
                  </a:lnTo>
                  <a:lnTo>
                    <a:pt x="1816607" y="2827370"/>
                  </a:lnTo>
                  <a:lnTo>
                    <a:pt x="1850083" y="2817831"/>
                  </a:lnTo>
                  <a:lnTo>
                    <a:pt x="1866734" y="2812687"/>
                  </a:lnTo>
                  <a:lnTo>
                    <a:pt x="1861570" y="2796068"/>
                  </a:lnTo>
                  <a:close/>
                </a:path>
                <a:path w="2879090" h="2877820">
                  <a:moveTo>
                    <a:pt x="1795025" y="2814943"/>
                  </a:moveTo>
                  <a:lnTo>
                    <a:pt x="1778491" y="2819194"/>
                  </a:lnTo>
                  <a:lnTo>
                    <a:pt x="1745015" y="2826972"/>
                  </a:lnTo>
                  <a:lnTo>
                    <a:pt x="1744667" y="2827034"/>
                  </a:lnTo>
                  <a:lnTo>
                    <a:pt x="1748206" y="2844075"/>
                  </a:lnTo>
                  <a:lnTo>
                    <a:pt x="1748960" y="2843916"/>
                  </a:lnTo>
                  <a:lnTo>
                    <a:pt x="1782842" y="2836041"/>
                  </a:lnTo>
                  <a:lnTo>
                    <a:pt x="1799377" y="2831792"/>
                  </a:lnTo>
                  <a:lnTo>
                    <a:pt x="1795025" y="2814943"/>
                  </a:lnTo>
                  <a:close/>
                </a:path>
                <a:path w="2879090" h="2877820">
                  <a:moveTo>
                    <a:pt x="1727610" y="2830539"/>
                  </a:moveTo>
                  <a:lnTo>
                    <a:pt x="1711366" y="2833883"/>
                  </a:lnTo>
                  <a:lnTo>
                    <a:pt x="1677600" y="2840021"/>
                  </a:lnTo>
                  <a:lnTo>
                    <a:pt x="1676730" y="2840156"/>
                  </a:lnTo>
                  <a:lnTo>
                    <a:pt x="1679399" y="2857343"/>
                  </a:lnTo>
                  <a:lnTo>
                    <a:pt x="1680733" y="2857136"/>
                  </a:lnTo>
                  <a:lnTo>
                    <a:pt x="1714847" y="2850922"/>
                  </a:lnTo>
                  <a:lnTo>
                    <a:pt x="1731149" y="2847579"/>
                  </a:lnTo>
                  <a:lnTo>
                    <a:pt x="1727610" y="2830539"/>
                  </a:lnTo>
                  <a:close/>
                </a:path>
                <a:path w="2879090" h="2877820">
                  <a:moveTo>
                    <a:pt x="1659557" y="2842836"/>
                  </a:moveTo>
                  <a:lnTo>
                    <a:pt x="1643835" y="2845291"/>
                  </a:lnTo>
                  <a:lnTo>
                    <a:pt x="1609837" y="2849785"/>
                  </a:lnTo>
                  <a:lnTo>
                    <a:pt x="1608213" y="2849957"/>
                  </a:lnTo>
                  <a:lnTo>
                    <a:pt x="1610127" y="2867253"/>
                  </a:lnTo>
                  <a:lnTo>
                    <a:pt x="1612158" y="2867030"/>
                  </a:lnTo>
                  <a:lnTo>
                    <a:pt x="1646503" y="2862479"/>
                  </a:lnTo>
                  <a:lnTo>
                    <a:pt x="1662226" y="2860025"/>
                  </a:lnTo>
                  <a:lnTo>
                    <a:pt x="1659557" y="2842836"/>
                  </a:lnTo>
                  <a:close/>
                </a:path>
                <a:path w="2879090" h="2877820">
                  <a:moveTo>
                    <a:pt x="1590924" y="2851827"/>
                  </a:moveTo>
                  <a:lnTo>
                    <a:pt x="1575839" y="2853456"/>
                  </a:lnTo>
                  <a:lnTo>
                    <a:pt x="1541842" y="2856307"/>
                  </a:lnTo>
                  <a:lnTo>
                    <a:pt x="1539347" y="2856453"/>
                  </a:lnTo>
                  <a:lnTo>
                    <a:pt x="1540391" y="2873818"/>
                  </a:lnTo>
                  <a:lnTo>
                    <a:pt x="1543292" y="2873643"/>
                  </a:lnTo>
                  <a:lnTo>
                    <a:pt x="1577754" y="2870752"/>
                  </a:lnTo>
                  <a:lnTo>
                    <a:pt x="1592780" y="2869123"/>
                  </a:lnTo>
                  <a:lnTo>
                    <a:pt x="1590924" y="2851827"/>
                  </a:lnTo>
                  <a:close/>
                </a:path>
                <a:path w="2879090" h="2877820">
                  <a:moveTo>
                    <a:pt x="1522000" y="2857488"/>
                  </a:moveTo>
                  <a:lnTo>
                    <a:pt x="1507728" y="2858336"/>
                  </a:lnTo>
                  <a:lnTo>
                    <a:pt x="1473615" y="2859543"/>
                  </a:lnTo>
                  <a:lnTo>
                    <a:pt x="1470250" y="2859580"/>
                  </a:lnTo>
                  <a:lnTo>
                    <a:pt x="1470424" y="2876975"/>
                  </a:lnTo>
                  <a:lnTo>
                    <a:pt x="1474253" y="2876929"/>
                  </a:lnTo>
                  <a:lnTo>
                    <a:pt x="1508773" y="2875701"/>
                  </a:lnTo>
                  <a:lnTo>
                    <a:pt x="1522987" y="2874853"/>
                  </a:lnTo>
                  <a:lnTo>
                    <a:pt x="1522000" y="2857488"/>
                  </a:lnTo>
                  <a:close/>
                </a:path>
                <a:path w="2879090" h="2877820">
                  <a:moveTo>
                    <a:pt x="1401036" y="2859339"/>
                  </a:moveTo>
                  <a:lnTo>
                    <a:pt x="1400398" y="2876724"/>
                  </a:lnTo>
                  <a:lnTo>
                    <a:pt x="1405155" y="2876891"/>
                  </a:lnTo>
                  <a:lnTo>
                    <a:pt x="1439675" y="2877326"/>
                  </a:lnTo>
                  <a:lnTo>
                    <a:pt x="1453019" y="2877174"/>
                  </a:lnTo>
                  <a:lnTo>
                    <a:pt x="1452846" y="2859931"/>
                  </a:lnTo>
                  <a:lnTo>
                    <a:pt x="1439501" y="2859931"/>
                  </a:lnTo>
                  <a:lnTo>
                    <a:pt x="1405387" y="2859496"/>
                  </a:lnTo>
                  <a:lnTo>
                    <a:pt x="1401036" y="2859339"/>
                  </a:lnTo>
                  <a:close/>
                </a:path>
                <a:path w="2879090" h="2877820">
                  <a:moveTo>
                    <a:pt x="1452845" y="2859778"/>
                  </a:moveTo>
                  <a:lnTo>
                    <a:pt x="1439501" y="2859931"/>
                  </a:lnTo>
                  <a:lnTo>
                    <a:pt x="1452846" y="2859931"/>
                  </a:lnTo>
                  <a:lnTo>
                    <a:pt x="1452845" y="2859778"/>
                  </a:lnTo>
                  <a:close/>
                </a:path>
                <a:path w="2879090" h="2877820">
                  <a:moveTo>
                    <a:pt x="1331939" y="2855801"/>
                  </a:moveTo>
                  <a:lnTo>
                    <a:pt x="1330488" y="2873137"/>
                  </a:lnTo>
                  <a:lnTo>
                    <a:pt x="1336174" y="2873614"/>
                  </a:lnTo>
                  <a:lnTo>
                    <a:pt x="1370694" y="2875668"/>
                  </a:lnTo>
                  <a:lnTo>
                    <a:pt x="1382993" y="2876106"/>
                  </a:lnTo>
                  <a:lnTo>
                    <a:pt x="1383631" y="2858721"/>
                  </a:lnTo>
                  <a:lnTo>
                    <a:pt x="1371274" y="2858283"/>
                  </a:lnTo>
                  <a:lnTo>
                    <a:pt x="1337218" y="2856248"/>
                  </a:lnTo>
                  <a:lnTo>
                    <a:pt x="1331939" y="2855801"/>
                  </a:lnTo>
                  <a:close/>
                </a:path>
                <a:path w="2879090" h="2877820">
                  <a:moveTo>
                    <a:pt x="1263073" y="2848897"/>
                  </a:moveTo>
                  <a:lnTo>
                    <a:pt x="1260811" y="2866144"/>
                  </a:lnTo>
                  <a:lnTo>
                    <a:pt x="1267424" y="2867012"/>
                  </a:lnTo>
                  <a:lnTo>
                    <a:pt x="1301770" y="2870729"/>
                  </a:lnTo>
                  <a:lnTo>
                    <a:pt x="1313141" y="2871681"/>
                  </a:lnTo>
                  <a:lnTo>
                    <a:pt x="1314592" y="2854346"/>
                  </a:lnTo>
                  <a:lnTo>
                    <a:pt x="1303221" y="2853393"/>
                  </a:lnTo>
                  <a:lnTo>
                    <a:pt x="1269281" y="2849717"/>
                  </a:lnTo>
                  <a:lnTo>
                    <a:pt x="1263073" y="2848897"/>
                  </a:lnTo>
                  <a:close/>
                </a:path>
                <a:path w="2879090" h="2877820">
                  <a:moveTo>
                    <a:pt x="1194614" y="2838705"/>
                  </a:moveTo>
                  <a:lnTo>
                    <a:pt x="1191539" y="2855822"/>
                  </a:lnTo>
                  <a:lnTo>
                    <a:pt x="1198965" y="2857173"/>
                  </a:lnTo>
                  <a:lnTo>
                    <a:pt x="1233195" y="2862508"/>
                  </a:lnTo>
                  <a:lnTo>
                    <a:pt x="1243522" y="2863872"/>
                  </a:lnTo>
                  <a:lnTo>
                    <a:pt x="1245784" y="2846625"/>
                  </a:lnTo>
                  <a:lnTo>
                    <a:pt x="1235457" y="2845261"/>
                  </a:lnTo>
                  <a:lnTo>
                    <a:pt x="1201692" y="2839985"/>
                  </a:lnTo>
                  <a:lnTo>
                    <a:pt x="1194614" y="2838705"/>
                  </a:lnTo>
                  <a:close/>
                </a:path>
                <a:path w="2879090" h="2877820">
                  <a:moveTo>
                    <a:pt x="1126735" y="2825202"/>
                  </a:moveTo>
                  <a:lnTo>
                    <a:pt x="1122848" y="2842152"/>
                  </a:lnTo>
                  <a:lnTo>
                    <a:pt x="1131086" y="2844051"/>
                  </a:lnTo>
                  <a:lnTo>
                    <a:pt x="1164968" y="2851004"/>
                  </a:lnTo>
                  <a:lnTo>
                    <a:pt x="1174424" y="2852715"/>
                  </a:lnTo>
                  <a:lnTo>
                    <a:pt x="1177499" y="2835599"/>
                  </a:lnTo>
                  <a:lnTo>
                    <a:pt x="1168100" y="2833888"/>
                  </a:lnTo>
                  <a:lnTo>
                    <a:pt x="1134567" y="2827011"/>
                  </a:lnTo>
                  <a:lnTo>
                    <a:pt x="1126735" y="2825202"/>
                  </a:lnTo>
                  <a:close/>
                </a:path>
                <a:path w="2879090" h="2877820">
                  <a:moveTo>
                    <a:pt x="1059668" y="2808408"/>
                  </a:moveTo>
                  <a:lnTo>
                    <a:pt x="1054911" y="2825147"/>
                  </a:lnTo>
                  <a:lnTo>
                    <a:pt x="1063729" y="2827647"/>
                  </a:lnTo>
                  <a:lnTo>
                    <a:pt x="1097320" y="2836265"/>
                  </a:lnTo>
                  <a:lnTo>
                    <a:pt x="1105907" y="2838239"/>
                  </a:lnTo>
                  <a:lnTo>
                    <a:pt x="1109794" y="2821289"/>
                  </a:lnTo>
                  <a:lnTo>
                    <a:pt x="1101266" y="2819315"/>
                  </a:lnTo>
                  <a:lnTo>
                    <a:pt x="1068080" y="2810797"/>
                  </a:lnTo>
                  <a:lnTo>
                    <a:pt x="1059668" y="2808408"/>
                  </a:lnTo>
                  <a:close/>
                </a:path>
                <a:path w="2879090" h="2877820">
                  <a:moveTo>
                    <a:pt x="993413" y="2788379"/>
                  </a:moveTo>
                  <a:lnTo>
                    <a:pt x="987902" y="2804876"/>
                  </a:lnTo>
                  <a:lnTo>
                    <a:pt x="997126" y="2807961"/>
                  </a:lnTo>
                  <a:lnTo>
                    <a:pt x="1030370" y="2818196"/>
                  </a:lnTo>
                  <a:lnTo>
                    <a:pt x="1038144" y="2820408"/>
                  </a:lnTo>
                  <a:lnTo>
                    <a:pt x="1042901" y="2803670"/>
                  </a:lnTo>
                  <a:lnTo>
                    <a:pt x="1035069" y="2801461"/>
                  </a:lnTo>
                  <a:lnTo>
                    <a:pt x="1002232" y="2791342"/>
                  </a:lnTo>
                  <a:lnTo>
                    <a:pt x="993413" y="2788379"/>
                  </a:lnTo>
                  <a:close/>
                </a:path>
                <a:path w="2879090" h="2877820">
                  <a:moveTo>
                    <a:pt x="928261" y="2765184"/>
                  </a:moveTo>
                  <a:lnTo>
                    <a:pt x="921879" y="2781391"/>
                  </a:lnTo>
                  <a:lnTo>
                    <a:pt x="931394" y="2785085"/>
                  </a:lnTo>
                  <a:lnTo>
                    <a:pt x="964173" y="2796938"/>
                  </a:lnTo>
                  <a:lnTo>
                    <a:pt x="971367" y="2799356"/>
                  </a:lnTo>
                  <a:lnTo>
                    <a:pt x="976937" y="2782858"/>
                  </a:lnTo>
                  <a:lnTo>
                    <a:pt x="969684" y="2780440"/>
                  </a:lnTo>
                  <a:lnTo>
                    <a:pt x="937311" y="2768727"/>
                  </a:lnTo>
                  <a:lnTo>
                    <a:pt x="928261" y="2765184"/>
                  </a:lnTo>
                  <a:close/>
                </a:path>
                <a:path w="2879090" h="2877820">
                  <a:moveTo>
                    <a:pt x="864269" y="2738817"/>
                  </a:moveTo>
                  <a:lnTo>
                    <a:pt x="857191" y="2754694"/>
                  </a:lnTo>
                  <a:lnTo>
                    <a:pt x="866647" y="2758921"/>
                  </a:lnTo>
                  <a:lnTo>
                    <a:pt x="898905" y="2772397"/>
                  </a:lnTo>
                  <a:lnTo>
                    <a:pt x="905692" y="2775053"/>
                  </a:lnTo>
                  <a:lnTo>
                    <a:pt x="912016" y="2758851"/>
                  </a:lnTo>
                  <a:lnTo>
                    <a:pt x="905228" y="2756190"/>
                  </a:lnTo>
                  <a:lnTo>
                    <a:pt x="873319" y="2742870"/>
                  </a:lnTo>
                  <a:lnTo>
                    <a:pt x="864269" y="2738817"/>
                  </a:lnTo>
                  <a:close/>
                </a:path>
                <a:path w="2879090" h="2877820">
                  <a:moveTo>
                    <a:pt x="801727" y="2709312"/>
                  </a:moveTo>
                  <a:lnTo>
                    <a:pt x="793837" y="2724824"/>
                  </a:lnTo>
                  <a:lnTo>
                    <a:pt x="803003" y="2729475"/>
                  </a:lnTo>
                  <a:lnTo>
                    <a:pt x="834680" y="2744615"/>
                  </a:lnTo>
                  <a:lnTo>
                    <a:pt x="841294" y="2747578"/>
                  </a:lnTo>
                  <a:lnTo>
                    <a:pt x="848372" y="2731701"/>
                  </a:lnTo>
                  <a:lnTo>
                    <a:pt x="841758" y="2728738"/>
                  </a:lnTo>
                  <a:lnTo>
                    <a:pt x="810488" y="2713783"/>
                  </a:lnTo>
                  <a:lnTo>
                    <a:pt x="801727" y="2709312"/>
                  </a:lnTo>
                  <a:close/>
                </a:path>
                <a:path w="2879090" h="2877820">
                  <a:moveTo>
                    <a:pt x="740636" y="2676833"/>
                  </a:moveTo>
                  <a:lnTo>
                    <a:pt x="731991" y="2691933"/>
                  </a:lnTo>
                  <a:lnTo>
                    <a:pt x="740578" y="2696839"/>
                  </a:lnTo>
                  <a:lnTo>
                    <a:pt x="771617" y="2713551"/>
                  </a:lnTo>
                  <a:lnTo>
                    <a:pt x="778289" y="2716949"/>
                  </a:lnTo>
                  <a:lnTo>
                    <a:pt x="786179" y="2701437"/>
                  </a:lnTo>
                  <a:lnTo>
                    <a:pt x="779507" y="2698039"/>
                  </a:lnTo>
                  <a:lnTo>
                    <a:pt x="748816" y="2681524"/>
                  </a:lnTo>
                  <a:lnTo>
                    <a:pt x="740636" y="2676833"/>
                  </a:lnTo>
                  <a:close/>
                </a:path>
                <a:path w="2879090" h="2877820">
                  <a:moveTo>
                    <a:pt x="681227" y="2641397"/>
                  </a:moveTo>
                  <a:lnTo>
                    <a:pt x="671886" y="2656056"/>
                  </a:lnTo>
                  <a:lnTo>
                    <a:pt x="679545" y="2660968"/>
                  </a:lnTo>
                  <a:lnTo>
                    <a:pt x="709887" y="2679292"/>
                  </a:lnTo>
                  <a:lnTo>
                    <a:pt x="716907" y="2683299"/>
                  </a:lnTo>
                  <a:lnTo>
                    <a:pt x="725552" y="2668199"/>
                  </a:lnTo>
                  <a:lnTo>
                    <a:pt x="718532" y="2664192"/>
                  </a:lnTo>
                  <a:lnTo>
                    <a:pt x="688537" y="2646076"/>
                  </a:lnTo>
                  <a:lnTo>
                    <a:pt x="681227" y="2641397"/>
                  </a:lnTo>
                  <a:close/>
                </a:path>
                <a:path w="2879090" h="2877820">
                  <a:moveTo>
                    <a:pt x="623675" y="2603096"/>
                  </a:moveTo>
                  <a:lnTo>
                    <a:pt x="613522" y="2617256"/>
                  </a:lnTo>
                  <a:lnTo>
                    <a:pt x="620078" y="2621890"/>
                  </a:lnTo>
                  <a:lnTo>
                    <a:pt x="649608" y="2641843"/>
                  </a:lnTo>
                  <a:lnTo>
                    <a:pt x="657208" y="2646691"/>
                  </a:lnTo>
                  <a:lnTo>
                    <a:pt x="666549" y="2632032"/>
                  </a:lnTo>
                  <a:lnTo>
                    <a:pt x="658949" y="2627184"/>
                  </a:lnTo>
                  <a:lnTo>
                    <a:pt x="629767" y="2607474"/>
                  </a:lnTo>
                  <a:lnTo>
                    <a:pt x="623675" y="2603096"/>
                  </a:lnTo>
                  <a:close/>
                </a:path>
                <a:path w="2879090" h="2877820">
                  <a:moveTo>
                    <a:pt x="568008" y="2562011"/>
                  </a:moveTo>
                  <a:lnTo>
                    <a:pt x="557211" y="2575656"/>
                  </a:lnTo>
                  <a:lnTo>
                    <a:pt x="562131" y="2579541"/>
                  </a:lnTo>
                  <a:lnTo>
                    <a:pt x="590896" y="2601107"/>
                  </a:lnTo>
                  <a:lnTo>
                    <a:pt x="599366" y="2607155"/>
                  </a:lnTo>
                  <a:lnTo>
                    <a:pt x="609461" y="2592994"/>
                  </a:lnTo>
                  <a:lnTo>
                    <a:pt x="600990" y="2586946"/>
                  </a:lnTo>
                  <a:lnTo>
                    <a:pt x="572580" y="2565630"/>
                  </a:lnTo>
                  <a:lnTo>
                    <a:pt x="568008" y="2562011"/>
                  </a:lnTo>
                  <a:close/>
                </a:path>
                <a:path w="2879090" h="2877820">
                  <a:moveTo>
                    <a:pt x="514418" y="2518283"/>
                  </a:moveTo>
                  <a:lnTo>
                    <a:pt x="502954" y="2531370"/>
                  </a:lnTo>
                  <a:lnTo>
                    <a:pt x="506006" y="2534044"/>
                  </a:lnTo>
                  <a:lnTo>
                    <a:pt x="533848" y="2557181"/>
                  </a:lnTo>
                  <a:lnTo>
                    <a:pt x="543560" y="2564858"/>
                  </a:lnTo>
                  <a:lnTo>
                    <a:pt x="554357" y="2551220"/>
                  </a:lnTo>
                  <a:lnTo>
                    <a:pt x="544645" y="2543536"/>
                  </a:lnTo>
                  <a:lnTo>
                    <a:pt x="517139" y="2520666"/>
                  </a:lnTo>
                  <a:lnTo>
                    <a:pt x="514418" y="2518283"/>
                  </a:lnTo>
                  <a:close/>
                </a:path>
                <a:path w="2879090" h="2877820">
                  <a:moveTo>
                    <a:pt x="463016" y="2472026"/>
                  </a:moveTo>
                  <a:lnTo>
                    <a:pt x="450896" y="2484510"/>
                  </a:lnTo>
                  <a:lnTo>
                    <a:pt x="451720" y="2485299"/>
                  </a:lnTo>
                  <a:lnTo>
                    <a:pt x="478599" y="2510066"/>
                  </a:lnTo>
                  <a:lnTo>
                    <a:pt x="489860" y="2519912"/>
                  </a:lnTo>
                  <a:lnTo>
                    <a:pt x="501324" y="2506824"/>
                  </a:lnTo>
                  <a:lnTo>
                    <a:pt x="490063" y="2496978"/>
                  </a:lnTo>
                  <a:lnTo>
                    <a:pt x="463515" y="2472513"/>
                  </a:lnTo>
                  <a:lnTo>
                    <a:pt x="463016" y="2472026"/>
                  </a:lnTo>
                  <a:close/>
                </a:path>
                <a:path w="2879090" h="2877820">
                  <a:moveTo>
                    <a:pt x="413806" y="2423119"/>
                  </a:moveTo>
                  <a:lnTo>
                    <a:pt x="401379" y="2435296"/>
                  </a:lnTo>
                  <a:lnTo>
                    <a:pt x="425363" y="2459750"/>
                  </a:lnTo>
                  <a:lnTo>
                    <a:pt x="438405" y="2472397"/>
                  </a:lnTo>
                  <a:lnTo>
                    <a:pt x="450525" y="2459912"/>
                  </a:lnTo>
                  <a:lnTo>
                    <a:pt x="437483" y="2447265"/>
                  </a:lnTo>
                  <a:lnTo>
                    <a:pt x="413806" y="2423119"/>
                  </a:lnTo>
                  <a:close/>
                </a:path>
                <a:path w="2879090" h="2877820">
                  <a:moveTo>
                    <a:pt x="367138" y="2372083"/>
                  </a:moveTo>
                  <a:lnTo>
                    <a:pt x="354113" y="2383623"/>
                  </a:lnTo>
                  <a:lnTo>
                    <a:pt x="374146" y="2406203"/>
                  </a:lnTo>
                  <a:lnTo>
                    <a:pt x="389312" y="2422457"/>
                  </a:lnTo>
                  <a:lnTo>
                    <a:pt x="402041" y="2410593"/>
                  </a:lnTo>
                  <a:lnTo>
                    <a:pt x="386881" y="2394345"/>
                  </a:lnTo>
                  <a:lnTo>
                    <a:pt x="367138" y="2372083"/>
                  </a:lnTo>
                  <a:close/>
                </a:path>
                <a:path w="2879090" h="2877820">
                  <a:moveTo>
                    <a:pt x="322988" y="2318862"/>
                  </a:moveTo>
                  <a:lnTo>
                    <a:pt x="309389" y="2329723"/>
                  </a:lnTo>
                  <a:lnTo>
                    <a:pt x="325726" y="2350158"/>
                  </a:lnTo>
                  <a:lnTo>
                    <a:pt x="342626" y="2370251"/>
                  </a:lnTo>
                  <a:lnTo>
                    <a:pt x="355947" y="2359059"/>
                  </a:lnTo>
                  <a:lnTo>
                    <a:pt x="339052" y="2338966"/>
                  </a:lnTo>
                  <a:lnTo>
                    <a:pt x="322988" y="2318862"/>
                  </a:lnTo>
                  <a:close/>
                </a:path>
                <a:path w="2879090" h="2877820">
                  <a:moveTo>
                    <a:pt x="281407" y="2263617"/>
                  </a:moveTo>
                  <a:lnTo>
                    <a:pt x="267286" y="2273765"/>
                  </a:lnTo>
                  <a:lnTo>
                    <a:pt x="280682" y="2292379"/>
                  </a:lnTo>
                  <a:lnTo>
                    <a:pt x="298528" y="2315858"/>
                  </a:lnTo>
                  <a:lnTo>
                    <a:pt x="312388" y="2305339"/>
                  </a:lnTo>
                  <a:lnTo>
                    <a:pt x="294548" y="2281825"/>
                  </a:lnTo>
                  <a:lnTo>
                    <a:pt x="281407" y="2263617"/>
                  </a:lnTo>
                  <a:close/>
                </a:path>
                <a:path w="2879090" h="2877820">
                  <a:moveTo>
                    <a:pt x="242583" y="2206383"/>
                  </a:moveTo>
                  <a:lnTo>
                    <a:pt x="227963" y="2215835"/>
                  </a:lnTo>
                  <a:lnTo>
                    <a:pt x="238997" y="2232883"/>
                  </a:lnTo>
                  <a:lnTo>
                    <a:pt x="257069" y="2259384"/>
                  </a:lnTo>
                  <a:lnTo>
                    <a:pt x="271452" y="2249642"/>
                  </a:lnTo>
                  <a:lnTo>
                    <a:pt x="253385" y="2223083"/>
                  </a:lnTo>
                  <a:lnTo>
                    <a:pt x="242583" y="2206383"/>
                  </a:lnTo>
                  <a:close/>
                </a:path>
                <a:path w="2879090" h="2877820">
                  <a:moveTo>
                    <a:pt x="206589" y="2147351"/>
                  </a:moveTo>
                  <a:lnTo>
                    <a:pt x="191511" y="2156049"/>
                  </a:lnTo>
                  <a:lnTo>
                    <a:pt x="200689" y="2171938"/>
                  </a:lnTo>
                  <a:lnTo>
                    <a:pt x="218436" y="2200990"/>
                  </a:lnTo>
                  <a:lnTo>
                    <a:pt x="233294" y="2191944"/>
                  </a:lnTo>
                  <a:lnTo>
                    <a:pt x="215547" y="2162892"/>
                  </a:lnTo>
                  <a:lnTo>
                    <a:pt x="206589" y="2147351"/>
                  </a:lnTo>
                  <a:close/>
                </a:path>
                <a:path w="2879090" h="2877820">
                  <a:moveTo>
                    <a:pt x="173514" y="2086638"/>
                  </a:moveTo>
                  <a:lnTo>
                    <a:pt x="158018" y="2094582"/>
                  </a:lnTo>
                  <a:lnTo>
                    <a:pt x="165752" y="2109659"/>
                  </a:lnTo>
                  <a:lnTo>
                    <a:pt x="182721" y="2140798"/>
                  </a:lnTo>
                  <a:lnTo>
                    <a:pt x="198003" y="2132448"/>
                  </a:lnTo>
                  <a:lnTo>
                    <a:pt x="181039" y="2101309"/>
                  </a:lnTo>
                  <a:lnTo>
                    <a:pt x="173514" y="2086638"/>
                  </a:lnTo>
                  <a:close/>
                </a:path>
                <a:path w="2879090" h="2877820">
                  <a:moveTo>
                    <a:pt x="143468" y="2024359"/>
                  </a:moveTo>
                  <a:lnTo>
                    <a:pt x="127600" y="2031491"/>
                  </a:lnTo>
                  <a:lnTo>
                    <a:pt x="134179" y="2046046"/>
                  </a:lnTo>
                  <a:lnTo>
                    <a:pt x="149548" y="2077997"/>
                  </a:lnTo>
                  <a:lnTo>
                    <a:pt x="150093" y="2079041"/>
                  </a:lnTo>
                  <a:lnTo>
                    <a:pt x="165583" y="2071155"/>
                  </a:lnTo>
                  <a:lnTo>
                    <a:pt x="165044" y="2070111"/>
                  </a:lnTo>
                  <a:lnTo>
                    <a:pt x="149867" y="2038508"/>
                  </a:lnTo>
                  <a:lnTo>
                    <a:pt x="143468" y="2024359"/>
                  </a:lnTo>
                  <a:close/>
                </a:path>
                <a:path w="2879090" h="2877820">
                  <a:moveTo>
                    <a:pt x="116484" y="1960688"/>
                  </a:moveTo>
                  <a:lnTo>
                    <a:pt x="100286" y="1967009"/>
                  </a:lnTo>
                  <a:lnTo>
                    <a:pt x="105937" y="1981390"/>
                  </a:lnTo>
                  <a:lnTo>
                    <a:pt x="119646" y="2013863"/>
                  </a:lnTo>
                  <a:lnTo>
                    <a:pt x="120447" y="2015660"/>
                  </a:lnTo>
                  <a:lnTo>
                    <a:pt x="136308" y="2008470"/>
                  </a:lnTo>
                  <a:lnTo>
                    <a:pt x="135508" y="2006730"/>
                  </a:lnTo>
                  <a:lnTo>
                    <a:pt x="121978" y="1974663"/>
                  </a:lnTo>
                  <a:lnTo>
                    <a:pt x="116484" y="1960688"/>
                  </a:lnTo>
                  <a:close/>
                </a:path>
                <a:path w="2879090" h="2877820">
                  <a:moveTo>
                    <a:pt x="92686" y="1895741"/>
                  </a:moveTo>
                  <a:lnTo>
                    <a:pt x="76198" y="1901308"/>
                  </a:lnTo>
                  <a:lnTo>
                    <a:pt x="81065" y="1915689"/>
                  </a:lnTo>
                  <a:lnTo>
                    <a:pt x="93063" y="1948684"/>
                  </a:lnTo>
                  <a:lnTo>
                    <a:pt x="93922" y="1950830"/>
                  </a:lnTo>
                  <a:lnTo>
                    <a:pt x="110120" y="1944509"/>
                  </a:lnTo>
                  <a:lnTo>
                    <a:pt x="109267" y="1942306"/>
                  </a:lnTo>
                  <a:lnTo>
                    <a:pt x="97420" y="1909774"/>
                  </a:lnTo>
                  <a:lnTo>
                    <a:pt x="92686" y="1895741"/>
                  </a:lnTo>
                  <a:close/>
                </a:path>
                <a:path w="2879090" h="2877820">
                  <a:moveTo>
                    <a:pt x="72061" y="1829751"/>
                  </a:moveTo>
                  <a:lnTo>
                    <a:pt x="55315" y="1834506"/>
                  </a:lnTo>
                  <a:lnTo>
                    <a:pt x="59483" y="1849177"/>
                  </a:lnTo>
                  <a:lnTo>
                    <a:pt x="69856" y="1882578"/>
                  </a:lnTo>
                  <a:lnTo>
                    <a:pt x="70628" y="1884840"/>
                  </a:lnTo>
                  <a:lnTo>
                    <a:pt x="87116" y="1879273"/>
                  </a:lnTo>
                  <a:lnTo>
                    <a:pt x="86350" y="1877011"/>
                  </a:lnTo>
                  <a:lnTo>
                    <a:pt x="76099" y="1844016"/>
                  </a:lnTo>
                  <a:lnTo>
                    <a:pt x="72061" y="1829751"/>
                  </a:lnTo>
                  <a:close/>
                </a:path>
                <a:path w="2879090" h="2877820">
                  <a:moveTo>
                    <a:pt x="54703" y="1762833"/>
                  </a:moveTo>
                  <a:lnTo>
                    <a:pt x="37746" y="1766718"/>
                  </a:lnTo>
                  <a:lnTo>
                    <a:pt x="41264" y="1781911"/>
                  </a:lnTo>
                  <a:lnTo>
                    <a:pt x="49976" y="1815660"/>
                  </a:lnTo>
                  <a:lnTo>
                    <a:pt x="50571" y="1817748"/>
                  </a:lnTo>
                  <a:lnTo>
                    <a:pt x="67315" y="1812993"/>
                  </a:lnTo>
                  <a:lnTo>
                    <a:pt x="66724" y="1810905"/>
                  </a:lnTo>
                  <a:lnTo>
                    <a:pt x="58114" y="1777562"/>
                  </a:lnTo>
                  <a:lnTo>
                    <a:pt x="54703" y="1762833"/>
                  </a:lnTo>
                  <a:close/>
                </a:path>
                <a:path w="2879090" h="2877820">
                  <a:moveTo>
                    <a:pt x="40637" y="1695103"/>
                  </a:moveTo>
                  <a:lnTo>
                    <a:pt x="23510" y="1698176"/>
                  </a:lnTo>
                  <a:lnTo>
                    <a:pt x="26374" y="1714007"/>
                  </a:lnTo>
                  <a:lnTo>
                    <a:pt x="33423" y="1748046"/>
                  </a:lnTo>
                  <a:lnTo>
                    <a:pt x="33824" y="1749786"/>
                  </a:lnTo>
                  <a:lnTo>
                    <a:pt x="50781" y="1745843"/>
                  </a:lnTo>
                  <a:lnTo>
                    <a:pt x="50380" y="1744103"/>
                  </a:lnTo>
                  <a:lnTo>
                    <a:pt x="43418" y="1710470"/>
                  </a:lnTo>
                  <a:lnTo>
                    <a:pt x="40637" y="1695103"/>
                  </a:lnTo>
                  <a:close/>
                </a:path>
                <a:path w="2879090" h="2877820">
                  <a:moveTo>
                    <a:pt x="29884" y="1626793"/>
                  </a:moveTo>
                  <a:lnTo>
                    <a:pt x="12627" y="1629055"/>
                  </a:lnTo>
                  <a:lnTo>
                    <a:pt x="14812" y="1645639"/>
                  </a:lnTo>
                  <a:lnTo>
                    <a:pt x="20197" y="1679852"/>
                  </a:lnTo>
                  <a:lnTo>
                    <a:pt x="20414" y="1681070"/>
                  </a:lnTo>
                  <a:lnTo>
                    <a:pt x="37541" y="1677997"/>
                  </a:lnTo>
                  <a:lnTo>
                    <a:pt x="37324" y="1676779"/>
                  </a:lnTo>
                  <a:lnTo>
                    <a:pt x="32005" y="1642972"/>
                  </a:lnTo>
                  <a:lnTo>
                    <a:pt x="29884" y="1626793"/>
                  </a:lnTo>
                  <a:close/>
                </a:path>
                <a:path w="2879090" h="2877820">
                  <a:moveTo>
                    <a:pt x="22453" y="1558020"/>
                  </a:moveTo>
                  <a:lnTo>
                    <a:pt x="5109" y="1559469"/>
                  </a:lnTo>
                  <a:lnTo>
                    <a:pt x="6576" y="1576924"/>
                  </a:lnTo>
                  <a:lnTo>
                    <a:pt x="10298" y="1611311"/>
                  </a:lnTo>
                  <a:lnTo>
                    <a:pt x="10363" y="1611774"/>
                  </a:lnTo>
                  <a:lnTo>
                    <a:pt x="27620" y="1609513"/>
                  </a:lnTo>
                  <a:lnTo>
                    <a:pt x="27555" y="1609049"/>
                  </a:lnTo>
                  <a:lnTo>
                    <a:pt x="23880" y="1575068"/>
                  </a:lnTo>
                  <a:lnTo>
                    <a:pt x="22453" y="1558020"/>
                  </a:lnTo>
                  <a:close/>
                </a:path>
                <a:path w="2879090" h="2877820">
                  <a:moveTo>
                    <a:pt x="18362" y="1488956"/>
                  </a:moveTo>
                  <a:lnTo>
                    <a:pt x="968" y="1489594"/>
                  </a:lnTo>
                  <a:lnTo>
                    <a:pt x="1624" y="1508034"/>
                  </a:lnTo>
                  <a:lnTo>
                    <a:pt x="3648" y="1541899"/>
                  </a:lnTo>
                  <a:lnTo>
                    <a:pt x="21022" y="1540913"/>
                  </a:lnTo>
                  <a:lnTo>
                    <a:pt x="18998" y="1506990"/>
                  </a:lnTo>
                  <a:lnTo>
                    <a:pt x="18362" y="1488956"/>
                  </a:lnTo>
                  <a:close/>
                </a:path>
                <a:path w="2879090" h="2877820">
                  <a:moveTo>
                    <a:pt x="218" y="1419602"/>
                  </a:moveTo>
                  <a:lnTo>
                    <a:pt x="0" y="1438970"/>
                  </a:lnTo>
                  <a:lnTo>
                    <a:pt x="376" y="1472023"/>
                  </a:lnTo>
                  <a:lnTo>
                    <a:pt x="17780" y="1471792"/>
                  </a:lnTo>
                  <a:lnTo>
                    <a:pt x="17403" y="1438738"/>
                  </a:lnTo>
                  <a:lnTo>
                    <a:pt x="17622" y="1419834"/>
                  </a:lnTo>
                  <a:lnTo>
                    <a:pt x="218" y="1419602"/>
                  </a:lnTo>
                  <a:close/>
                </a:path>
                <a:path w="2879090" h="2877820">
                  <a:moveTo>
                    <a:pt x="2867" y="1349669"/>
                  </a:moveTo>
                  <a:lnTo>
                    <a:pt x="1658" y="1369965"/>
                  </a:lnTo>
                  <a:lnTo>
                    <a:pt x="478" y="1401974"/>
                  </a:lnTo>
                  <a:lnTo>
                    <a:pt x="17871" y="1402612"/>
                  </a:lnTo>
                  <a:lnTo>
                    <a:pt x="19051" y="1370603"/>
                  </a:lnTo>
                  <a:lnTo>
                    <a:pt x="20241" y="1350713"/>
                  </a:lnTo>
                  <a:lnTo>
                    <a:pt x="2867" y="1349669"/>
                  </a:lnTo>
                  <a:close/>
                </a:path>
                <a:path w="2879090" h="2877820">
                  <a:moveTo>
                    <a:pt x="8862" y="1279967"/>
                  </a:moveTo>
                  <a:lnTo>
                    <a:pt x="6600" y="1301075"/>
                  </a:lnTo>
                  <a:lnTo>
                    <a:pt x="3995" y="1332099"/>
                  </a:lnTo>
                  <a:lnTo>
                    <a:pt x="21339" y="1333548"/>
                  </a:lnTo>
                  <a:lnTo>
                    <a:pt x="23943" y="1302525"/>
                  </a:lnTo>
                  <a:lnTo>
                    <a:pt x="26168" y="1281765"/>
                  </a:lnTo>
                  <a:lnTo>
                    <a:pt x="8862" y="1279967"/>
                  </a:lnTo>
                  <a:close/>
                </a:path>
                <a:path w="2879090" h="2877820">
                  <a:moveTo>
                    <a:pt x="18253" y="1210556"/>
                  </a:moveTo>
                  <a:lnTo>
                    <a:pt x="14826" y="1232533"/>
                  </a:lnTo>
                  <a:lnTo>
                    <a:pt x="10846" y="1262455"/>
                  </a:lnTo>
                  <a:lnTo>
                    <a:pt x="28099" y="1264717"/>
                  </a:lnTo>
                  <a:lnTo>
                    <a:pt x="32078" y="1234795"/>
                  </a:lnTo>
                  <a:lnTo>
                    <a:pt x="35450" y="1213281"/>
                  </a:lnTo>
                  <a:lnTo>
                    <a:pt x="18253" y="1210556"/>
                  </a:lnTo>
                  <a:close/>
                </a:path>
                <a:path w="2879090" h="2877820">
                  <a:moveTo>
                    <a:pt x="30965" y="1141724"/>
                  </a:moveTo>
                  <a:lnTo>
                    <a:pt x="26288" y="1164397"/>
                  </a:lnTo>
                  <a:lnTo>
                    <a:pt x="21089" y="1193217"/>
                  </a:lnTo>
                  <a:lnTo>
                    <a:pt x="38218" y="1196291"/>
                  </a:lnTo>
                  <a:lnTo>
                    <a:pt x="43417" y="1167471"/>
                  </a:lnTo>
                  <a:lnTo>
                    <a:pt x="48010" y="1145261"/>
                  </a:lnTo>
                  <a:lnTo>
                    <a:pt x="30965" y="1141724"/>
                  </a:lnTo>
                  <a:close/>
                </a:path>
                <a:path w="2879090" h="2877820">
                  <a:moveTo>
                    <a:pt x="47025" y="1073588"/>
                  </a:moveTo>
                  <a:lnTo>
                    <a:pt x="41080" y="1096783"/>
                  </a:lnTo>
                  <a:lnTo>
                    <a:pt x="34665" y="1124560"/>
                  </a:lnTo>
                  <a:lnTo>
                    <a:pt x="51624" y="1128445"/>
                  </a:lnTo>
                  <a:lnTo>
                    <a:pt x="58038" y="1100669"/>
                  </a:lnTo>
                  <a:lnTo>
                    <a:pt x="63881" y="1077937"/>
                  </a:lnTo>
                  <a:lnTo>
                    <a:pt x="47025" y="1073588"/>
                  </a:lnTo>
                  <a:close/>
                </a:path>
                <a:path w="2879090" h="2877820">
                  <a:moveTo>
                    <a:pt x="66346" y="1006322"/>
                  </a:moveTo>
                  <a:lnTo>
                    <a:pt x="59112" y="1029807"/>
                  </a:lnTo>
                  <a:lnTo>
                    <a:pt x="51557" y="1056598"/>
                  </a:lnTo>
                  <a:lnTo>
                    <a:pt x="68307" y="1061353"/>
                  </a:lnTo>
                  <a:lnTo>
                    <a:pt x="75861" y="1034562"/>
                  </a:lnTo>
                  <a:lnTo>
                    <a:pt x="82980" y="1011483"/>
                  </a:lnTo>
                  <a:lnTo>
                    <a:pt x="66346" y="1006322"/>
                  </a:lnTo>
                  <a:close/>
                </a:path>
                <a:path w="2879090" h="2877820">
                  <a:moveTo>
                    <a:pt x="88950" y="940100"/>
                  </a:moveTo>
                  <a:lnTo>
                    <a:pt x="80427" y="963643"/>
                  </a:lnTo>
                  <a:lnTo>
                    <a:pt x="71713" y="989564"/>
                  </a:lnTo>
                  <a:lnTo>
                    <a:pt x="88213" y="995131"/>
                  </a:lnTo>
                  <a:lnTo>
                    <a:pt x="96927" y="969210"/>
                  </a:lnTo>
                  <a:lnTo>
                    <a:pt x="105316" y="946015"/>
                  </a:lnTo>
                  <a:lnTo>
                    <a:pt x="88950" y="940100"/>
                  </a:lnTo>
                  <a:close/>
                </a:path>
                <a:path w="2879090" h="2877820">
                  <a:moveTo>
                    <a:pt x="114761" y="875038"/>
                  </a:moveTo>
                  <a:lnTo>
                    <a:pt x="104980" y="898407"/>
                  </a:lnTo>
                  <a:lnTo>
                    <a:pt x="95134" y="923573"/>
                  </a:lnTo>
                  <a:lnTo>
                    <a:pt x="111344" y="929952"/>
                  </a:lnTo>
                  <a:lnTo>
                    <a:pt x="121195" y="904727"/>
                  </a:lnTo>
                  <a:lnTo>
                    <a:pt x="130820" y="881706"/>
                  </a:lnTo>
                  <a:lnTo>
                    <a:pt x="114761" y="875038"/>
                  </a:lnTo>
                  <a:close/>
                </a:path>
                <a:path w="2879090" h="2877820">
                  <a:moveTo>
                    <a:pt x="143752" y="811309"/>
                  </a:moveTo>
                  <a:lnTo>
                    <a:pt x="132775" y="834214"/>
                  </a:lnTo>
                  <a:lnTo>
                    <a:pt x="121740" y="858859"/>
                  </a:lnTo>
                  <a:lnTo>
                    <a:pt x="137625" y="865933"/>
                  </a:lnTo>
                  <a:lnTo>
                    <a:pt x="148660" y="841347"/>
                  </a:lnTo>
                  <a:lnTo>
                    <a:pt x="159451" y="818789"/>
                  </a:lnTo>
                  <a:lnTo>
                    <a:pt x="143752" y="811309"/>
                  </a:lnTo>
                  <a:close/>
                </a:path>
                <a:path w="2879090" h="2877820">
                  <a:moveTo>
                    <a:pt x="175788" y="749030"/>
                  </a:moveTo>
                  <a:lnTo>
                    <a:pt x="163802" y="771239"/>
                  </a:lnTo>
                  <a:lnTo>
                    <a:pt x="151509" y="795478"/>
                  </a:lnTo>
                  <a:lnTo>
                    <a:pt x="167034" y="803364"/>
                  </a:lnTo>
                  <a:lnTo>
                    <a:pt x="179333" y="779068"/>
                  </a:lnTo>
                  <a:lnTo>
                    <a:pt x="191105" y="757322"/>
                  </a:lnTo>
                  <a:lnTo>
                    <a:pt x="175788" y="749030"/>
                  </a:lnTo>
                  <a:close/>
                </a:path>
                <a:path w="2879090" h="2877820">
                  <a:moveTo>
                    <a:pt x="210859" y="688432"/>
                  </a:moveTo>
                  <a:lnTo>
                    <a:pt x="198078" y="709540"/>
                  </a:lnTo>
                  <a:lnTo>
                    <a:pt x="184311" y="733663"/>
                  </a:lnTo>
                  <a:lnTo>
                    <a:pt x="199424" y="742245"/>
                  </a:lnTo>
                  <a:lnTo>
                    <a:pt x="213197" y="718122"/>
                  </a:lnTo>
                  <a:lnTo>
                    <a:pt x="225741" y="697478"/>
                  </a:lnTo>
                  <a:lnTo>
                    <a:pt x="210859" y="688432"/>
                  </a:lnTo>
                  <a:close/>
                </a:path>
                <a:path w="2879090" h="2877820">
                  <a:moveTo>
                    <a:pt x="248854" y="629633"/>
                  </a:moveTo>
                  <a:lnTo>
                    <a:pt x="235592" y="649233"/>
                  </a:lnTo>
                  <a:lnTo>
                    <a:pt x="220119" y="673471"/>
                  </a:lnTo>
                  <a:lnTo>
                    <a:pt x="234785" y="682808"/>
                  </a:lnTo>
                  <a:lnTo>
                    <a:pt x="250264" y="658627"/>
                  </a:lnTo>
                  <a:lnTo>
                    <a:pt x="263277" y="639375"/>
                  </a:lnTo>
                  <a:lnTo>
                    <a:pt x="248854" y="629633"/>
                  </a:lnTo>
                  <a:close/>
                </a:path>
                <a:path w="2879090" h="2877820">
                  <a:moveTo>
                    <a:pt x="289709" y="572746"/>
                  </a:moveTo>
                  <a:lnTo>
                    <a:pt x="276354" y="590549"/>
                  </a:lnTo>
                  <a:lnTo>
                    <a:pt x="258839" y="615136"/>
                  </a:lnTo>
                  <a:lnTo>
                    <a:pt x="273007" y="625226"/>
                  </a:lnTo>
                  <a:lnTo>
                    <a:pt x="290522" y="600697"/>
                  </a:lnTo>
                  <a:lnTo>
                    <a:pt x="303633" y="583184"/>
                  </a:lnTo>
                  <a:lnTo>
                    <a:pt x="289709" y="572746"/>
                  </a:lnTo>
                  <a:close/>
                </a:path>
                <a:path w="2879090" h="2877820">
                  <a:moveTo>
                    <a:pt x="333280" y="517948"/>
                  </a:moveTo>
                  <a:lnTo>
                    <a:pt x="320301" y="533547"/>
                  </a:lnTo>
                  <a:lnTo>
                    <a:pt x="300367" y="558713"/>
                  </a:lnTo>
                  <a:lnTo>
                    <a:pt x="314018" y="569557"/>
                  </a:lnTo>
                  <a:lnTo>
                    <a:pt x="333947" y="544332"/>
                  </a:lnTo>
                  <a:lnTo>
                    <a:pt x="346658" y="529082"/>
                  </a:lnTo>
                  <a:lnTo>
                    <a:pt x="333280" y="517948"/>
                  </a:lnTo>
                  <a:close/>
                </a:path>
                <a:path w="2879090" h="2877820">
                  <a:moveTo>
                    <a:pt x="379461" y="465295"/>
                  </a:moveTo>
                  <a:lnTo>
                    <a:pt x="367440" y="478342"/>
                  </a:lnTo>
                  <a:lnTo>
                    <a:pt x="344581" y="504437"/>
                  </a:lnTo>
                  <a:lnTo>
                    <a:pt x="357676" y="515918"/>
                  </a:lnTo>
                  <a:lnTo>
                    <a:pt x="380534" y="489766"/>
                  </a:lnTo>
                  <a:lnTo>
                    <a:pt x="392253" y="477066"/>
                  </a:lnTo>
                  <a:lnTo>
                    <a:pt x="379461" y="465295"/>
                  </a:lnTo>
                  <a:close/>
                </a:path>
                <a:path w="2879090" h="2877820">
                  <a:moveTo>
                    <a:pt x="428148" y="414961"/>
                  </a:moveTo>
                  <a:lnTo>
                    <a:pt x="417781" y="425109"/>
                  </a:lnTo>
                  <a:lnTo>
                    <a:pt x="392219" y="451436"/>
                  </a:lnTo>
                  <a:lnTo>
                    <a:pt x="391255" y="452479"/>
                  </a:lnTo>
                  <a:lnTo>
                    <a:pt x="404054" y="464309"/>
                  </a:lnTo>
                  <a:lnTo>
                    <a:pt x="405011" y="463265"/>
                  </a:lnTo>
                  <a:lnTo>
                    <a:pt x="430271" y="437229"/>
                  </a:lnTo>
                  <a:lnTo>
                    <a:pt x="440332" y="427371"/>
                  </a:lnTo>
                  <a:lnTo>
                    <a:pt x="428148" y="414961"/>
                  </a:lnTo>
                  <a:close/>
                </a:path>
                <a:path w="2879090" h="2877820">
                  <a:moveTo>
                    <a:pt x="479168" y="367005"/>
                  </a:moveTo>
                  <a:lnTo>
                    <a:pt x="471353" y="373906"/>
                  </a:lnTo>
                  <a:lnTo>
                    <a:pt x="444172" y="399246"/>
                  </a:lnTo>
                  <a:lnTo>
                    <a:pt x="440581" y="402784"/>
                  </a:lnTo>
                  <a:lnTo>
                    <a:pt x="452759" y="415193"/>
                  </a:lnTo>
                  <a:lnTo>
                    <a:pt x="456356" y="411714"/>
                  </a:lnTo>
                  <a:lnTo>
                    <a:pt x="483217" y="386663"/>
                  </a:lnTo>
                  <a:lnTo>
                    <a:pt x="490719" y="379995"/>
                  </a:lnTo>
                  <a:lnTo>
                    <a:pt x="479168" y="367005"/>
                  </a:lnTo>
                  <a:close/>
                </a:path>
                <a:path w="2879090" h="2877820">
                  <a:moveTo>
                    <a:pt x="532427" y="321543"/>
                  </a:moveTo>
                  <a:lnTo>
                    <a:pt x="523875" y="328443"/>
                  </a:lnTo>
                  <a:lnTo>
                    <a:pt x="497396" y="350827"/>
                  </a:lnTo>
                  <a:lnTo>
                    <a:pt x="492187" y="355466"/>
                  </a:lnTo>
                  <a:lnTo>
                    <a:pt x="503738" y="368455"/>
                  </a:lnTo>
                  <a:lnTo>
                    <a:pt x="508953" y="363816"/>
                  </a:lnTo>
                  <a:lnTo>
                    <a:pt x="535119" y="341722"/>
                  </a:lnTo>
                  <a:lnTo>
                    <a:pt x="543334" y="335112"/>
                  </a:lnTo>
                  <a:lnTo>
                    <a:pt x="532427" y="321543"/>
                  </a:lnTo>
                  <a:close/>
                </a:path>
                <a:path w="2879090" h="2877820">
                  <a:moveTo>
                    <a:pt x="587821" y="278748"/>
                  </a:moveTo>
                  <a:lnTo>
                    <a:pt x="578028" y="285880"/>
                  </a:lnTo>
                  <a:lnTo>
                    <a:pt x="550760" y="306814"/>
                  </a:lnTo>
                  <a:lnTo>
                    <a:pt x="545985" y="310641"/>
                  </a:lnTo>
                  <a:lnTo>
                    <a:pt x="556898" y="324210"/>
                  </a:lnTo>
                  <a:lnTo>
                    <a:pt x="561673" y="320383"/>
                  </a:lnTo>
                  <a:lnTo>
                    <a:pt x="588633" y="299681"/>
                  </a:lnTo>
                  <a:lnTo>
                    <a:pt x="598090" y="292781"/>
                  </a:lnTo>
                  <a:lnTo>
                    <a:pt x="587821" y="278748"/>
                  </a:lnTo>
                  <a:close/>
                </a:path>
                <a:path w="2879090" h="2877820">
                  <a:moveTo>
                    <a:pt x="645257" y="238678"/>
                  </a:moveTo>
                  <a:lnTo>
                    <a:pt x="633654" y="246274"/>
                  </a:lnTo>
                  <a:lnTo>
                    <a:pt x="605690" y="265700"/>
                  </a:lnTo>
                  <a:lnTo>
                    <a:pt x="601861" y="268484"/>
                  </a:lnTo>
                  <a:lnTo>
                    <a:pt x="612130" y="282517"/>
                  </a:lnTo>
                  <a:lnTo>
                    <a:pt x="615959" y="279791"/>
                  </a:lnTo>
                  <a:lnTo>
                    <a:pt x="643574" y="260597"/>
                  </a:lnTo>
                  <a:lnTo>
                    <a:pt x="654830" y="253175"/>
                  </a:lnTo>
                  <a:lnTo>
                    <a:pt x="645257" y="238678"/>
                  </a:lnTo>
                  <a:close/>
                </a:path>
                <a:path w="2879090" h="2877820">
                  <a:moveTo>
                    <a:pt x="704550" y="201450"/>
                  </a:moveTo>
                  <a:lnTo>
                    <a:pt x="690684" y="209684"/>
                  </a:lnTo>
                  <a:lnTo>
                    <a:pt x="662024" y="227602"/>
                  </a:lnTo>
                  <a:lnTo>
                    <a:pt x="659761" y="229110"/>
                  </a:lnTo>
                  <a:lnTo>
                    <a:pt x="669334" y="243607"/>
                  </a:lnTo>
                  <a:lnTo>
                    <a:pt x="671596" y="242099"/>
                  </a:lnTo>
                  <a:lnTo>
                    <a:pt x="699966" y="224413"/>
                  </a:lnTo>
                  <a:lnTo>
                    <a:pt x="713426" y="216411"/>
                  </a:lnTo>
                  <a:lnTo>
                    <a:pt x="704550" y="201450"/>
                  </a:lnTo>
                  <a:close/>
                </a:path>
                <a:path w="2879090" h="2877820">
                  <a:moveTo>
                    <a:pt x="765583" y="167179"/>
                  </a:moveTo>
                  <a:lnTo>
                    <a:pt x="748990" y="175935"/>
                  </a:lnTo>
                  <a:lnTo>
                    <a:pt x="719692" y="192461"/>
                  </a:lnTo>
                  <a:lnTo>
                    <a:pt x="719518" y="192577"/>
                  </a:lnTo>
                  <a:lnTo>
                    <a:pt x="728394" y="207538"/>
                  </a:lnTo>
                  <a:lnTo>
                    <a:pt x="728568" y="207422"/>
                  </a:lnTo>
                  <a:lnTo>
                    <a:pt x="757577" y="191128"/>
                  </a:lnTo>
                  <a:lnTo>
                    <a:pt x="773763" y="182546"/>
                  </a:lnTo>
                  <a:lnTo>
                    <a:pt x="765583" y="167179"/>
                  </a:lnTo>
                  <a:close/>
                </a:path>
                <a:path w="2879090" h="2877820">
                  <a:moveTo>
                    <a:pt x="828182" y="135923"/>
                  </a:moveTo>
                  <a:lnTo>
                    <a:pt x="808457" y="145259"/>
                  </a:lnTo>
                  <a:lnTo>
                    <a:pt x="781131" y="158944"/>
                  </a:lnTo>
                  <a:lnTo>
                    <a:pt x="788963" y="174485"/>
                  </a:lnTo>
                  <a:lnTo>
                    <a:pt x="816289" y="160800"/>
                  </a:lnTo>
                  <a:lnTo>
                    <a:pt x="835667" y="151638"/>
                  </a:lnTo>
                  <a:lnTo>
                    <a:pt x="828182" y="135923"/>
                  </a:lnTo>
                  <a:close/>
                </a:path>
                <a:path w="2879090" h="2877820">
                  <a:moveTo>
                    <a:pt x="892291" y="107683"/>
                  </a:moveTo>
                  <a:lnTo>
                    <a:pt x="869026" y="117425"/>
                  </a:lnTo>
                  <a:lnTo>
                    <a:pt x="844195" y="128501"/>
                  </a:lnTo>
                  <a:lnTo>
                    <a:pt x="851273" y="144389"/>
                  </a:lnTo>
                  <a:lnTo>
                    <a:pt x="876104" y="133314"/>
                  </a:lnTo>
                  <a:lnTo>
                    <a:pt x="899020" y="123746"/>
                  </a:lnTo>
                  <a:lnTo>
                    <a:pt x="892291" y="107683"/>
                  </a:lnTo>
                  <a:close/>
                </a:path>
                <a:path w="2879090" h="2877820">
                  <a:moveTo>
                    <a:pt x="957675" y="82690"/>
                  </a:moveTo>
                  <a:lnTo>
                    <a:pt x="930523" y="92606"/>
                  </a:lnTo>
                  <a:lnTo>
                    <a:pt x="908651" y="101130"/>
                  </a:lnTo>
                  <a:lnTo>
                    <a:pt x="914975" y="117309"/>
                  </a:lnTo>
                  <a:lnTo>
                    <a:pt x="936847" y="108785"/>
                  </a:lnTo>
                  <a:lnTo>
                    <a:pt x="963651" y="99043"/>
                  </a:lnTo>
                  <a:lnTo>
                    <a:pt x="957675" y="82690"/>
                  </a:lnTo>
                  <a:close/>
                </a:path>
                <a:path w="2879090" h="2877820">
                  <a:moveTo>
                    <a:pt x="1024220" y="60887"/>
                  </a:moveTo>
                  <a:lnTo>
                    <a:pt x="992833" y="70687"/>
                  </a:lnTo>
                  <a:lnTo>
                    <a:pt x="974326" y="77007"/>
                  </a:lnTo>
                  <a:lnTo>
                    <a:pt x="979895" y="93476"/>
                  </a:lnTo>
                  <a:lnTo>
                    <a:pt x="998461" y="87155"/>
                  </a:lnTo>
                  <a:lnTo>
                    <a:pt x="1029383" y="77471"/>
                  </a:lnTo>
                  <a:lnTo>
                    <a:pt x="1024220" y="60887"/>
                  </a:lnTo>
                  <a:close/>
                </a:path>
                <a:path w="2879090" h="2877820">
                  <a:moveTo>
                    <a:pt x="1091925" y="42389"/>
                  </a:moveTo>
                  <a:lnTo>
                    <a:pt x="1087748" y="43374"/>
                  </a:lnTo>
                  <a:lnTo>
                    <a:pt x="1055955" y="51783"/>
                  </a:lnTo>
                  <a:lnTo>
                    <a:pt x="1041103" y="56016"/>
                  </a:lnTo>
                  <a:lnTo>
                    <a:pt x="1045918" y="72716"/>
                  </a:lnTo>
                  <a:lnTo>
                    <a:pt x="1060770" y="68483"/>
                  </a:lnTo>
                  <a:lnTo>
                    <a:pt x="1092157" y="60191"/>
                  </a:lnTo>
                  <a:lnTo>
                    <a:pt x="1095986" y="59321"/>
                  </a:lnTo>
                  <a:lnTo>
                    <a:pt x="1091925" y="42389"/>
                  </a:lnTo>
                  <a:close/>
                </a:path>
                <a:path w="2879090" h="2877820">
                  <a:moveTo>
                    <a:pt x="1160268" y="27196"/>
                  </a:moveTo>
                  <a:lnTo>
                    <a:pt x="1151740" y="28877"/>
                  </a:lnTo>
                  <a:lnTo>
                    <a:pt x="1119657" y="35720"/>
                  </a:lnTo>
                  <a:lnTo>
                    <a:pt x="1108866" y="38330"/>
                  </a:lnTo>
                  <a:lnTo>
                    <a:pt x="1112927" y="55262"/>
                  </a:lnTo>
                  <a:lnTo>
                    <a:pt x="1123718" y="52653"/>
                  </a:lnTo>
                  <a:lnTo>
                    <a:pt x="1155395" y="45868"/>
                  </a:lnTo>
                  <a:lnTo>
                    <a:pt x="1163575" y="44302"/>
                  </a:lnTo>
                  <a:lnTo>
                    <a:pt x="1160268" y="27196"/>
                  </a:lnTo>
                  <a:close/>
                </a:path>
                <a:path w="2879090" h="2877820">
                  <a:moveTo>
                    <a:pt x="1229250" y="15366"/>
                  </a:moveTo>
                  <a:lnTo>
                    <a:pt x="1216196" y="17280"/>
                  </a:lnTo>
                  <a:lnTo>
                    <a:pt x="1183881" y="22673"/>
                  </a:lnTo>
                  <a:lnTo>
                    <a:pt x="1177383" y="23949"/>
                  </a:lnTo>
                  <a:lnTo>
                    <a:pt x="1180632" y="41055"/>
                  </a:lnTo>
                  <a:lnTo>
                    <a:pt x="1187188" y="39779"/>
                  </a:lnTo>
                  <a:lnTo>
                    <a:pt x="1219097" y="34444"/>
                  </a:lnTo>
                  <a:lnTo>
                    <a:pt x="1231744" y="32589"/>
                  </a:lnTo>
                  <a:lnTo>
                    <a:pt x="1229250" y="15366"/>
                  </a:lnTo>
                  <a:close/>
                </a:path>
                <a:path w="2879090" h="2877820">
                  <a:moveTo>
                    <a:pt x="1298753" y="6900"/>
                  </a:moveTo>
                  <a:lnTo>
                    <a:pt x="1281058" y="8640"/>
                  </a:lnTo>
                  <a:lnTo>
                    <a:pt x="1248627" y="12583"/>
                  </a:lnTo>
                  <a:lnTo>
                    <a:pt x="1246480" y="12873"/>
                  </a:lnTo>
                  <a:lnTo>
                    <a:pt x="1248975" y="30095"/>
                  </a:lnTo>
                  <a:lnTo>
                    <a:pt x="1251064" y="29805"/>
                  </a:lnTo>
                  <a:lnTo>
                    <a:pt x="1283147" y="25920"/>
                  </a:lnTo>
                  <a:lnTo>
                    <a:pt x="1300494" y="24238"/>
                  </a:lnTo>
                  <a:lnTo>
                    <a:pt x="1298753" y="6900"/>
                  </a:lnTo>
                  <a:close/>
                </a:path>
                <a:path w="2879090" h="2877820">
                  <a:moveTo>
                    <a:pt x="1368605" y="1797"/>
                  </a:moveTo>
                  <a:lnTo>
                    <a:pt x="1346153" y="3015"/>
                  </a:lnTo>
                  <a:lnTo>
                    <a:pt x="1316274" y="5218"/>
                  </a:lnTo>
                  <a:lnTo>
                    <a:pt x="1317609" y="22557"/>
                  </a:lnTo>
                  <a:lnTo>
                    <a:pt x="1347429" y="20353"/>
                  </a:lnTo>
                  <a:lnTo>
                    <a:pt x="1369533" y="19136"/>
                  </a:lnTo>
                  <a:lnTo>
                    <a:pt x="1368605" y="1797"/>
                  </a:lnTo>
                  <a:close/>
                </a:path>
                <a:path w="2879090" h="2877820">
                  <a:moveTo>
                    <a:pt x="1438573" y="0"/>
                  </a:moveTo>
                  <a:lnTo>
                    <a:pt x="1411363" y="231"/>
                  </a:lnTo>
                  <a:lnTo>
                    <a:pt x="1386184" y="985"/>
                  </a:lnTo>
                  <a:lnTo>
                    <a:pt x="1386706" y="18382"/>
                  </a:lnTo>
                  <a:lnTo>
                    <a:pt x="1411885" y="17628"/>
                  </a:lnTo>
                  <a:lnTo>
                    <a:pt x="1438689" y="17396"/>
                  </a:lnTo>
                  <a:lnTo>
                    <a:pt x="1438573" y="0"/>
                  </a:lnTo>
                  <a:close/>
                </a:path>
                <a:path w="2879090" h="2877820">
                  <a:moveTo>
                    <a:pt x="1456152" y="115"/>
                  </a:moveTo>
                  <a:lnTo>
                    <a:pt x="1455920" y="17512"/>
                  </a:lnTo>
                  <a:lnTo>
                    <a:pt x="1476399" y="17860"/>
                  </a:lnTo>
                  <a:lnTo>
                    <a:pt x="1507902" y="19020"/>
                  </a:lnTo>
                  <a:lnTo>
                    <a:pt x="1508540" y="1623"/>
                  </a:lnTo>
                  <a:lnTo>
                    <a:pt x="1476689" y="463"/>
                  </a:lnTo>
                  <a:lnTo>
                    <a:pt x="1456152" y="115"/>
                  </a:lnTo>
                  <a:close/>
                </a:path>
                <a:path w="2879090" h="2877820">
                  <a:moveTo>
                    <a:pt x="1526119" y="2667"/>
                  </a:moveTo>
                  <a:lnTo>
                    <a:pt x="1525075" y="20005"/>
                  </a:lnTo>
                  <a:lnTo>
                    <a:pt x="1540856" y="20933"/>
                  </a:lnTo>
                  <a:lnTo>
                    <a:pt x="1576768" y="24007"/>
                  </a:lnTo>
                  <a:lnTo>
                    <a:pt x="1578566" y="6726"/>
                  </a:lnTo>
                  <a:lnTo>
                    <a:pt x="1574447" y="6320"/>
                  </a:lnTo>
                  <a:lnTo>
                    <a:pt x="1541900" y="3595"/>
                  </a:lnTo>
                  <a:lnTo>
                    <a:pt x="1526119" y="2667"/>
                  </a:lnTo>
                  <a:close/>
                </a:path>
                <a:path w="2879090" h="2877820">
                  <a:moveTo>
                    <a:pt x="1595855" y="8524"/>
                  </a:moveTo>
                  <a:lnTo>
                    <a:pt x="1594057" y="25862"/>
                  </a:lnTo>
                  <a:lnTo>
                    <a:pt x="1605138" y="27022"/>
                  </a:lnTo>
                  <a:lnTo>
                    <a:pt x="1637163" y="31139"/>
                  </a:lnTo>
                  <a:lnTo>
                    <a:pt x="1645459" y="32357"/>
                  </a:lnTo>
                  <a:lnTo>
                    <a:pt x="1648070" y="15192"/>
                  </a:lnTo>
                  <a:lnTo>
                    <a:pt x="1639367" y="13859"/>
                  </a:lnTo>
                  <a:lnTo>
                    <a:pt x="1606936" y="9683"/>
                  </a:lnTo>
                  <a:lnTo>
                    <a:pt x="1595855" y="8524"/>
                  </a:lnTo>
                  <a:close/>
                </a:path>
                <a:path w="2879090" h="2877820">
                  <a:moveTo>
                    <a:pt x="1665243" y="17802"/>
                  </a:moveTo>
                  <a:lnTo>
                    <a:pt x="1662690" y="34966"/>
                  </a:lnTo>
                  <a:lnTo>
                    <a:pt x="1669130" y="35952"/>
                  </a:lnTo>
                  <a:lnTo>
                    <a:pt x="1700981" y="41519"/>
                  </a:lnTo>
                  <a:lnTo>
                    <a:pt x="1713686" y="44012"/>
                  </a:lnTo>
                  <a:lnTo>
                    <a:pt x="1717051" y="26964"/>
                  </a:lnTo>
                  <a:lnTo>
                    <a:pt x="1703940" y="24354"/>
                  </a:lnTo>
                  <a:lnTo>
                    <a:pt x="1671740" y="18788"/>
                  </a:lnTo>
                  <a:lnTo>
                    <a:pt x="1665243" y="17802"/>
                  </a:lnTo>
                  <a:close/>
                </a:path>
                <a:path w="2879090" h="2877820">
                  <a:moveTo>
                    <a:pt x="1734166" y="30327"/>
                  </a:moveTo>
                  <a:lnTo>
                    <a:pt x="1730743" y="47434"/>
                  </a:lnTo>
                  <a:lnTo>
                    <a:pt x="1732774" y="47840"/>
                  </a:lnTo>
                  <a:lnTo>
                    <a:pt x="1764393" y="54798"/>
                  </a:lnTo>
                  <a:lnTo>
                    <a:pt x="1781275" y="58973"/>
                  </a:lnTo>
                  <a:lnTo>
                    <a:pt x="1785395" y="42099"/>
                  </a:lnTo>
                  <a:lnTo>
                    <a:pt x="1768106" y="37808"/>
                  </a:lnTo>
                  <a:lnTo>
                    <a:pt x="1736139" y="30733"/>
                  </a:lnTo>
                  <a:lnTo>
                    <a:pt x="1734166" y="30327"/>
                  </a:lnTo>
                  <a:close/>
                </a:path>
                <a:path w="2879090" h="2877820">
                  <a:moveTo>
                    <a:pt x="1802509" y="46332"/>
                  </a:moveTo>
                  <a:lnTo>
                    <a:pt x="1797984" y="63148"/>
                  </a:lnTo>
                  <a:lnTo>
                    <a:pt x="1827224" y="71035"/>
                  </a:lnTo>
                  <a:lnTo>
                    <a:pt x="1848052" y="77181"/>
                  </a:lnTo>
                  <a:lnTo>
                    <a:pt x="1852984" y="60481"/>
                  </a:lnTo>
                  <a:lnTo>
                    <a:pt x="1831750" y="54218"/>
                  </a:lnTo>
                  <a:lnTo>
                    <a:pt x="1802509" y="46332"/>
                  </a:lnTo>
                  <a:close/>
                </a:path>
                <a:path w="2879090" h="2877820">
                  <a:moveTo>
                    <a:pt x="1869808" y="65642"/>
                  </a:moveTo>
                  <a:lnTo>
                    <a:pt x="1864471" y="82168"/>
                  </a:lnTo>
                  <a:lnTo>
                    <a:pt x="1889418" y="90171"/>
                  </a:lnTo>
                  <a:lnTo>
                    <a:pt x="1913843" y="98637"/>
                  </a:lnTo>
                  <a:lnTo>
                    <a:pt x="1919528" y="82168"/>
                  </a:lnTo>
                  <a:lnTo>
                    <a:pt x="1894697" y="73586"/>
                  </a:lnTo>
                  <a:lnTo>
                    <a:pt x="1869808" y="65642"/>
                  </a:lnTo>
                  <a:close/>
                </a:path>
                <a:path w="2879090" h="2877820">
                  <a:moveTo>
                    <a:pt x="1936063" y="88141"/>
                  </a:moveTo>
                  <a:lnTo>
                    <a:pt x="1930029" y="104436"/>
                  </a:lnTo>
                  <a:lnTo>
                    <a:pt x="1950857" y="112206"/>
                  </a:lnTo>
                  <a:lnTo>
                    <a:pt x="1978531" y="123224"/>
                  </a:lnTo>
                  <a:lnTo>
                    <a:pt x="1984971" y="107045"/>
                  </a:lnTo>
                  <a:lnTo>
                    <a:pt x="1956891" y="95912"/>
                  </a:lnTo>
                  <a:lnTo>
                    <a:pt x="1936063" y="88141"/>
                  </a:lnTo>
                  <a:close/>
                </a:path>
                <a:path w="2879090" h="2877820">
                  <a:moveTo>
                    <a:pt x="2001215" y="113888"/>
                  </a:moveTo>
                  <a:lnTo>
                    <a:pt x="1994369" y="129892"/>
                  </a:lnTo>
                  <a:lnTo>
                    <a:pt x="2011426" y="137141"/>
                  </a:lnTo>
                  <a:lnTo>
                    <a:pt x="2041421" y="150710"/>
                  </a:lnTo>
                  <a:lnTo>
                    <a:pt x="2041711" y="150884"/>
                  </a:lnTo>
                  <a:lnTo>
                    <a:pt x="2049311" y="135227"/>
                  </a:lnTo>
                  <a:lnTo>
                    <a:pt x="2018214" y="121136"/>
                  </a:lnTo>
                  <a:lnTo>
                    <a:pt x="2001215" y="113888"/>
                  </a:lnTo>
                  <a:close/>
                </a:path>
                <a:path w="2879090" h="2877820">
                  <a:moveTo>
                    <a:pt x="2064975" y="142766"/>
                  </a:moveTo>
                  <a:lnTo>
                    <a:pt x="2057433" y="158423"/>
                  </a:lnTo>
                  <a:lnTo>
                    <a:pt x="2071067" y="164975"/>
                  </a:lnTo>
                  <a:lnTo>
                    <a:pt x="2100481" y="179994"/>
                  </a:lnTo>
                  <a:lnTo>
                    <a:pt x="2103672" y="181734"/>
                  </a:lnTo>
                  <a:lnTo>
                    <a:pt x="2111969" y="166425"/>
                  </a:lnTo>
                  <a:lnTo>
                    <a:pt x="2108372" y="164511"/>
                  </a:lnTo>
                  <a:lnTo>
                    <a:pt x="2078609" y="149318"/>
                  </a:lnTo>
                  <a:lnTo>
                    <a:pt x="2064975" y="142766"/>
                  </a:lnTo>
                  <a:close/>
                </a:path>
                <a:path w="2879090" h="2877820">
                  <a:moveTo>
                    <a:pt x="2127285" y="174717"/>
                  </a:moveTo>
                  <a:lnTo>
                    <a:pt x="2118989" y="190026"/>
                  </a:lnTo>
                  <a:lnTo>
                    <a:pt x="2129606" y="195767"/>
                  </a:lnTo>
                  <a:lnTo>
                    <a:pt x="2158440" y="212177"/>
                  </a:lnTo>
                  <a:lnTo>
                    <a:pt x="2164067" y="215541"/>
                  </a:lnTo>
                  <a:lnTo>
                    <a:pt x="2173002" y="200638"/>
                  </a:lnTo>
                  <a:lnTo>
                    <a:pt x="2167084" y="197101"/>
                  </a:lnTo>
                  <a:lnTo>
                    <a:pt x="2137902" y="180458"/>
                  </a:lnTo>
                  <a:lnTo>
                    <a:pt x="2127285" y="174717"/>
                  </a:lnTo>
                  <a:close/>
                </a:path>
                <a:path w="2879090" h="2877820">
                  <a:moveTo>
                    <a:pt x="2187912" y="209626"/>
                  </a:moveTo>
                  <a:lnTo>
                    <a:pt x="2178920" y="224529"/>
                  </a:lnTo>
                  <a:lnTo>
                    <a:pt x="2186984" y="229400"/>
                  </a:lnTo>
                  <a:lnTo>
                    <a:pt x="2215180" y="247318"/>
                  </a:lnTo>
                  <a:lnTo>
                    <a:pt x="2222664" y="252305"/>
                  </a:lnTo>
                  <a:lnTo>
                    <a:pt x="2232353" y="237866"/>
                  </a:lnTo>
                  <a:lnTo>
                    <a:pt x="2224520" y="232647"/>
                  </a:lnTo>
                  <a:lnTo>
                    <a:pt x="2195976" y="214497"/>
                  </a:lnTo>
                  <a:lnTo>
                    <a:pt x="2187912" y="209626"/>
                  </a:lnTo>
                  <a:close/>
                </a:path>
                <a:path w="2879090" h="2877820">
                  <a:moveTo>
                    <a:pt x="2246799" y="247550"/>
                  </a:moveTo>
                  <a:lnTo>
                    <a:pt x="2237110" y="261989"/>
                  </a:lnTo>
                  <a:lnTo>
                    <a:pt x="2243086" y="265990"/>
                  </a:lnTo>
                  <a:lnTo>
                    <a:pt x="2270643" y="285358"/>
                  </a:lnTo>
                  <a:lnTo>
                    <a:pt x="2279462" y="291853"/>
                  </a:lnTo>
                  <a:lnTo>
                    <a:pt x="2289789" y="277878"/>
                  </a:lnTo>
                  <a:lnTo>
                    <a:pt x="2280680" y="271093"/>
                  </a:lnTo>
                  <a:lnTo>
                    <a:pt x="2252774" y="251493"/>
                  </a:lnTo>
                  <a:lnTo>
                    <a:pt x="2246799" y="247550"/>
                  </a:lnTo>
                  <a:close/>
                </a:path>
                <a:path w="2879090" h="2877820">
                  <a:moveTo>
                    <a:pt x="2303771" y="288200"/>
                  </a:moveTo>
                  <a:lnTo>
                    <a:pt x="2293444" y="302175"/>
                  </a:lnTo>
                  <a:lnTo>
                    <a:pt x="2297795" y="305422"/>
                  </a:lnTo>
                  <a:lnTo>
                    <a:pt x="2324599" y="326298"/>
                  </a:lnTo>
                  <a:lnTo>
                    <a:pt x="2334229" y="334126"/>
                  </a:lnTo>
                  <a:lnTo>
                    <a:pt x="2345194" y="320615"/>
                  </a:lnTo>
                  <a:lnTo>
                    <a:pt x="2335274" y="312555"/>
                  </a:lnTo>
                  <a:lnTo>
                    <a:pt x="2308122" y="291447"/>
                  </a:lnTo>
                  <a:lnTo>
                    <a:pt x="2303771" y="288200"/>
                  </a:lnTo>
                  <a:close/>
                </a:path>
                <a:path w="2879090" h="2877820">
                  <a:moveTo>
                    <a:pt x="2358712" y="331633"/>
                  </a:moveTo>
                  <a:lnTo>
                    <a:pt x="2347689" y="345144"/>
                  </a:lnTo>
                  <a:lnTo>
                    <a:pt x="2350996" y="347811"/>
                  </a:lnTo>
                  <a:lnTo>
                    <a:pt x="2377045" y="370137"/>
                  </a:lnTo>
                  <a:lnTo>
                    <a:pt x="2386908" y="378951"/>
                  </a:lnTo>
                  <a:lnTo>
                    <a:pt x="2398511" y="366019"/>
                  </a:lnTo>
                  <a:lnTo>
                    <a:pt x="2388359" y="356915"/>
                  </a:lnTo>
                  <a:lnTo>
                    <a:pt x="2362019" y="334300"/>
                  </a:lnTo>
                  <a:lnTo>
                    <a:pt x="2358712" y="331633"/>
                  </a:lnTo>
                  <a:close/>
                </a:path>
                <a:path w="2879090" h="2877820">
                  <a:moveTo>
                    <a:pt x="2411449" y="377675"/>
                  </a:moveTo>
                  <a:lnTo>
                    <a:pt x="2399846" y="390606"/>
                  </a:lnTo>
                  <a:lnTo>
                    <a:pt x="2402631" y="393100"/>
                  </a:lnTo>
                  <a:lnTo>
                    <a:pt x="2414234" y="380168"/>
                  </a:lnTo>
                  <a:lnTo>
                    <a:pt x="2411449" y="377675"/>
                  </a:lnTo>
                  <a:close/>
                </a:path>
              </a:pathLst>
            </a:custGeom>
            <a:solidFill>
              <a:srgbClr val="0000FF">
                <a:alpha val="50195"/>
              </a:srgbClr>
            </a:solidFill>
          </p:spPr>
          <p:txBody>
            <a:bodyPr wrap="square" lIns="0" tIns="0" rIns="0" bIns="0" rtlCol="0"/>
            <a:lstStyle/>
            <a:p>
              <a:endParaRPr/>
            </a:p>
          </p:txBody>
        </p:sp>
        <p:sp>
          <p:nvSpPr>
            <p:cNvPr id="17" name="object 17">
              <a:extLst>
                <a:ext uri="{FF2B5EF4-FFF2-40B4-BE49-F238E27FC236}">
                  <a16:creationId xmlns:a16="http://schemas.microsoft.com/office/drawing/2014/main" id="{4E11DA93-6837-4D19-A1FE-CFA298FB9346}"/>
                </a:ext>
              </a:extLst>
            </p:cNvPr>
            <p:cNvSpPr/>
            <p:nvPr/>
          </p:nvSpPr>
          <p:spPr>
            <a:xfrm>
              <a:off x="1848378" y="4411594"/>
              <a:ext cx="509905" cy="50800"/>
            </a:xfrm>
            <a:custGeom>
              <a:avLst/>
              <a:gdLst/>
              <a:ahLst/>
              <a:cxnLst/>
              <a:rect l="l" t="t" r="r" b="b"/>
              <a:pathLst>
                <a:path w="509905" h="50800">
                  <a:moveTo>
                    <a:pt x="43338" y="0"/>
                  </a:moveTo>
                  <a:lnTo>
                    <a:pt x="0" y="25282"/>
                  </a:lnTo>
                  <a:lnTo>
                    <a:pt x="43338" y="50565"/>
                  </a:lnTo>
                  <a:lnTo>
                    <a:pt x="46006" y="49811"/>
                  </a:lnTo>
                  <a:lnTo>
                    <a:pt x="47225" y="47782"/>
                  </a:lnTo>
                  <a:lnTo>
                    <a:pt x="48443" y="45694"/>
                  </a:lnTo>
                  <a:lnTo>
                    <a:pt x="47747" y="43027"/>
                  </a:lnTo>
                  <a:lnTo>
                    <a:pt x="24772" y="29631"/>
                  </a:lnTo>
                  <a:lnTo>
                    <a:pt x="8644" y="29631"/>
                  </a:lnTo>
                  <a:lnTo>
                    <a:pt x="8644" y="20933"/>
                  </a:lnTo>
                  <a:lnTo>
                    <a:pt x="24772" y="20933"/>
                  </a:lnTo>
                  <a:lnTo>
                    <a:pt x="47747" y="7538"/>
                  </a:lnTo>
                  <a:lnTo>
                    <a:pt x="48443" y="4870"/>
                  </a:lnTo>
                  <a:lnTo>
                    <a:pt x="46006" y="695"/>
                  </a:lnTo>
                  <a:lnTo>
                    <a:pt x="43338" y="0"/>
                  </a:lnTo>
                  <a:close/>
                </a:path>
                <a:path w="509905" h="50800">
                  <a:moveTo>
                    <a:pt x="492592" y="25282"/>
                  </a:moveTo>
                  <a:lnTo>
                    <a:pt x="462158" y="43027"/>
                  </a:lnTo>
                  <a:lnTo>
                    <a:pt x="461462" y="45694"/>
                  </a:lnTo>
                  <a:lnTo>
                    <a:pt x="463840" y="49811"/>
                  </a:lnTo>
                  <a:lnTo>
                    <a:pt x="466509" y="50565"/>
                  </a:lnTo>
                  <a:lnTo>
                    <a:pt x="502393" y="29631"/>
                  </a:lnTo>
                  <a:lnTo>
                    <a:pt x="501203" y="29631"/>
                  </a:lnTo>
                  <a:lnTo>
                    <a:pt x="501203" y="29051"/>
                  </a:lnTo>
                  <a:lnTo>
                    <a:pt x="499056" y="29051"/>
                  </a:lnTo>
                  <a:lnTo>
                    <a:pt x="492592" y="25282"/>
                  </a:lnTo>
                  <a:close/>
                </a:path>
                <a:path w="509905" h="50800">
                  <a:moveTo>
                    <a:pt x="24772" y="20933"/>
                  </a:moveTo>
                  <a:lnTo>
                    <a:pt x="8644" y="20933"/>
                  </a:lnTo>
                  <a:lnTo>
                    <a:pt x="8644" y="29631"/>
                  </a:lnTo>
                  <a:lnTo>
                    <a:pt x="24772" y="29631"/>
                  </a:lnTo>
                  <a:lnTo>
                    <a:pt x="23778" y="29051"/>
                  </a:lnTo>
                  <a:lnTo>
                    <a:pt x="10849" y="29051"/>
                  </a:lnTo>
                  <a:lnTo>
                    <a:pt x="10849" y="21513"/>
                  </a:lnTo>
                  <a:lnTo>
                    <a:pt x="23778" y="21513"/>
                  </a:lnTo>
                  <a:lnTo>
                    <a:pt x="24772" y="20933"/>
                  </a:lnTo>
                  <a:close/>
                </a:path>
                <a:path w="509905" h="50800">
                  <a:moveTo>
                    <a:pt x="485132" y="20933"/>
                  </a:moveTo>
                  <a:lnTo>
                    <a:pt x="24772" y="20933"/>
                  </a:lnTo>
                  <a:lnTo>
                    <a:pt x="17313" y="25282"/>
                  </a:lnTo>
                  <a:lnTo>
                    <a:pt x="24772" y="29631"/>
                  </a:lnTo>
                  <a:lnTo>
                    <a:pt x="485132" y="29631"/>
                  </a:lnTo>
                  <a:lnTo>
                    <a:pt x="492592" y="25282"/>
                  </a:lnTo>
                  <a:lnTo>
                    <a:pt x="485132" y="20933"/>
                  </a:lnTo>
                  <a:close/>
                </a:path>
                <a:path w="509905" h="50800">
                  <a:moveTo>
                    <a:pt x="502392" y="20933"/>
                  </a:moveTo>
                  <a:lnTo>
                    <a:pt x="501203" y="20933"/>
                  </a:lnTo>
                  <a:lnTo>
                    <a:pt x="501203" y="29631"/>
                  </a:lnTo>
                  <a:lnTo>
                    <a:pt x="502393" y="29631"/>
                  </a:lnTo>
                  <a:lnTo>
                    <a:pt x="509847" y="25282"/>
                  </a:lnTo>
                  <a:lnTo>
                    <a:pt x="502392" y="20933"/>
                  </a:lnTo>
                  <a:close/>
                </a:path>
                <a:path w="509905" h="50800">
                  <a:moveTo>
                    <a:pt x="10849" y="21513"/>
                  </a:moveTo>
                  <a:lnTo>
                    <a:pt x="10849" y="29051"/>
                  </a:lnTo>
                  <a:lnTo>
                    <a:pt x="17313" y="25282"/>
                  </a:lnTo>
                  <a:lnTo>
                    <a:pt x="10849" y="21513"/>
                  </a:lnTo>
                  <a:close/>
                </a:path>
                <a:path w="509905" h="50800">
                  <a:moveTo>
                    <a:pt x="17313" y="25282"/>
                  </a:moveTo>
                  <a:lnTo>
                    <a:pt x="10849" y="29051"/>
                  </a:lnTo>
                  <a:lnTo>
                    <a:pt x="23778" y="29051"/>
                  </a:lnTo>
                  <a:lnTo>
                    <a:pt x="17313" y="25282"/>
                  </a:lnTo>
                  <a:close/>
                </a:path>
                <a:path w="509905" h="50800">
                  <a:moveTo>
                    <a:pt x="499056" y="21513"/>
                  </a:moveTo>
                  <a:lnTo>
                    <a:pt x="492592" y="25282"/>
                  </a:lnTo>
                  <a:lnTo>
                    <a:pt x="499056" y="29051"/>
                  </a:lnTo>
                  <a:lnTo>
                    <a:pt x="499056" y="21513"/>
                  </a:lnTo>
                  <a:close/>
                </a:path>
                <a:path w="509905" h="50800">
                  <a:moveTo>
                    <a:pt x="501203" y="21513"/>
                  </a:moveTo>
                  <a:lnTo>
                    <a:pt x="499056" y="21513"/>
                  </a:lnTo>
                  <a:lnTo>
                    <a:pt x="499056" y="29051"/>
                  </a:lnTo>
                  <a:lnTo>
                    <a:pt x="501203" y="29051"/>
                  </a:lnTo>
                  <a:lnTo>
                    <a:pt x="501203" y="21513"/>
                  </a:lnTo>
                  <a:close/>
                </a:path>
                <a:path w="509905" h="50800">
                  <a:moveTo>
                    <a:pt x="23778" y="21513"/>
                  </a:moveTo>
                  <a:lnTo>
                    <a:pt x="10849" y="21513"/>
                  </a:lnTo>
                  <a:lnTo>
                    <a:pt x="17313" y="25282"/>
                  </a:lnTo>
                  <a:lnTo>
                    <a:pt x="23778" y="21513"/>
                  </a:lnTo>
                  <a:close/>
                </a:path>
                <a:path w="509905" h="50800">
                  <a:moveTo>
                    <a:pt x="466509" y="0"/>
                  </a:moveTo>
                  <a:lnTo>
                    <a:pt x="463840" y="695"/>
                  </a:lnTo>
                  <a:lnTo>
                    <a:pt x="462680" y="2783"/>
                  </a:lnTo>
                  <a:lnTo>
                    <a:pt x="461462" y="4870"/>
                  </a:lnTo>
                  <a:lnTo>
                    <a:pt x="462158" y="7538"/>
                  </a:lnTo>
                  <a:lnTo>
                    <a:pt x="492592" y="25282"/>
                  </a:lnTo>
                  <a:lnTo>
                    <a:pt x="499056" y="21513"/>
                  </a:lnTo>
                  <a:lnTo>
                    <a:pt x="501203" y="21513"/>
                  </a:lnTo>
                  <a:lnTo>
                    <a:pt x="501203" y="20933"/>
                  </a:lnTo>
                  <a:lnTo>
                    <a:pt x="502392" y="20933"/>
                  </a:lnTo>
                  <a:lnTo>
                    <a:pt x="466509" y="0"/>
                  </a:lnTo>
                  <a:close/>
                </a:path>
              </a:pathLst>
            </a:custGeom>
            <a:solidFill>
              <a:srgbClr val="FF0000">
                <a:alpha val="79998"/>
              </a:srgbClr>
            </a:solidFill>
          </p:spPr>
          <p:txBody>
            <a:bodyPr wrap="square" lIns="0" tIns="0" rIns="0" bIns="0" rtlCol="0"/>
            <a:lstStyle/>
            <a:p>
              <a:endParaRPr/>
            </a:p>
          </p:txBody>
        </p:sp>
        <p:pic>
          <p:nvPicPr>
            <p:cNvPr id="18" name="object 18">
              <a:extLst>
                <a:ext uri="{FF2B5EF4-FFF2-40B4-BE49-F238E27FC236}">
                  <a16:creationId xmlns:a16="http://schemas.microsoft.com/office/drawing/2014/main" id="{E1C2B18D-F791-4DE5-8588-552EF77A390B}"/>
                </a:ext>
              </a:extLst>
            </p:cNvPr>
            <p:cNvPicPr/>
            <p:nvPr/>
          </p:nvPicPr>
          <p:blipFill>
            <a:blip r:embed="rId4" cstate="print"/>
            <a:stretch>
              <a:fillRect/>
            </a:stretch>
          </p:blipFill>
          <p:spPr>
            <a:xfrm>
              <a:off x="1631977" y="4193270"/>
              <a:ext cx="178806" cy="173499"/>
            </a:xfrm>
            <a:prstGeom prst="rect">
              <a:avLst/>
            </a:prstGeom>
          </p:spPr>
        </p:pic>
        <p:sp>
          <p:nvSpPr>
            <p:cNvPr id="19" name="object 19">
              <a:extLst>
                <a:ext uri="{FF2B5EF4-FFF2-40B4-BE49-F238E27FC236}">
                  <a16:creationId xmlns:a16="http://schemas.microsoft.com/office/drawing/2014/main" id="{BF656090-0FF4-4CE4-AEBD-6FB2AE40EB33}"/>
                </a:ext>
              </a:extLst>
            </p:cNvPr>
            <p:cNvSpPr/>
            <p:nvPr/>
          </p:nvSpPr>
          <p:spPr>
            <a:xfrm>
              <a:off x="2357994" y="4411594"/>
              <a:ext cx="1431290" cy="50800"/>
            </a:xfrm>
            <a:custGeom>
              <a:avLst/>
              <a:gdLst/>
              <a:ahLst/>
              <a:cxnLst/>
              <a:rect l="l" t="t" r="r" b="b"/>
              <a:pathLst>
                <a:path w="1431289" h="50800">
                  <a:moveTo>
                    <a:pt x="43338" y="0"/>
                  </a:moveTo>
                  <a:lnTo>
                    <a:pt x="0" y="25282"/>
                  </a:lnTo>
                  <a:lnTo>
                    <a:pt x="43338" y="50565"/>
                  </a:lnTo>
                  <a:lnTo>
                    <a:pt x="46006" y="49811"/>
                  </a:lnTo>
                  <a:lnTo>
                    <a:pt x="47225" y="47782"/>
                  </a:lnTo>
                  <a:lnTo>
                    <a:pt x="48443" y="45694"/>
                  </a:lnTo>
                  <a:lnTo>
                    <a:pt x="47747" y="43027"/>
                  </a:lnTo>
                  <a:lnTo>
                    <a:pt x="24772" y="29631"/>
                  </a:lnTo>
                  <a:lnTo>
                    <a:pt x="8644" y="29631"/>
                  </a:lnTo>
                  <a:lnTo>
                    <a:pt x="8644" y="20933"/>
                  </a:lnTo>
                  <a:lnTo>
                    <a:pt x="24772" y="20933"/>
                  </a:lnTo>
                  <a:lnTo>
                    <a:pt x="47747" y="7538"/>
                  </a:lnTo>
                  <a:lnTo>
                    <a:pt x="48443" y="4870"/>
                  </a:lnTo>
                  <a:lnTo>
                    <a:pt x="46006" y="695"/>
                  </a:lnTo>
                  <a:lnTo>
                    <a:pt x="43338" y="0"/>
                  </a:lnTo>
                  <a:close/>
                </a:path>
                <a:path w="1431289" h="50800">
                  <a:moveTo>
                    <a:pt x="1413543" y="25282"/>
                  </a:moveTo>
                  <a:lnTo>
                    <a:pt x="1383110" y="43027"/>
                  </a:lnTo>
                  <a:lnTo>
                    <a:pt x="1382413" y="45694"/>
                  </a:lnTo>
                  <a:lnTo>
                    <a:pt x="1384792" y="49811"/>
                  </a:lnTo>
                  <a:lnTo>
                    <a:pt x="1387461" y="50565"/>
                  </a:lnTo>
                  <a:lnTo>
                    <a:pt x="1423344" y="29631"/>
                  </a:lnTo>
                  <a:lnTo>
                    <a:pt x="1422213" y="29631"/>
                  </a:lnTo>
                  <a:lnTo>
                    <a:pt x="1422213" y="29051"/>
                  </a:lnTo>
                  <a:lnTo>
                    <a:pt x="1420008" y="29051"/>
                  </a:lnTo>
                  <a:lnTo>
                    <a:pt x="1413543" y="25282"/>
                  </a:lnTo>
                  <a:close/>
                </a:path>
                <a:path w="1431289" h="50800">
                  <a:moveTo>
                    <a:pt x="24772" y="20933"/>
                  </a:moveTo>
                  <a:lnTo>
                    <a:pt x="8644" y="20933"/>
                  </a:lnTo>
                  <a:lnTo>
                    <a:pt x="8644" y="29631"/>
                  </a:lnTo>
                  <a:lnTo>
                    <a:pt x="24772" y="29631"/>
                  </a:lnTo>
                  <a:lnTo>
                    <a:pt x="23778" y="29051"/>
                  </a:lnTo>
                  <a:lnTo>
                    <a:pt x="10849" y="29051"/>
                  </a:lnTo>
                  <a:lnTo>
                    <a:pt x="10849" y="21513"/>
                  </a:lnTo>
                  <a:lnTo>
                    <a:pt x="23778" y="21513"/>
                  </a:lnTo>
                  <a:lnTo>
                    <a:pt x="24772" y="20933"/>
                  </a:lnTo>
                  <a:close/>
                </a:path>
                <a:path w="1431289" h="50800">
                  <a:moveTo>
                    <a:pt x="1406084" y="20933"/>
                  </a:moveTo>
                  <a:lnTo>
                    <a:pt x="24772" y="20933"/>
                  </a:lnTo>
                  <a:lnTo>
                    <a:pt x="17313" y="25282"/>
                  </a:lnTo>
                  <a:lnTo>
                    <a:pt x="24772" y="29631"/>
                  </a:lnTo>
                  <a:lnTo>
                    <a:pt x="1406084" y="29631"/>
                  </a:lnTo>
                  <a:lnTo>
                    <a:pt x="1413543" y="25282"/>
                  </a:lnTo>
                  <a:lnTo>
                    <a:pt x="1406084" y="20933"/>
                  </a:lnTo>
                  <a:close/>
                </a:path>
                <a:path w="1431289" h="50800">
                  <a:moveTo>
                    <a:pt x="1423344" y="20933"/>
                  </a:moveTo>
                  <a:lnTo>
                    <a:pt x="1422213" y="20933"/>
                  </a:lnTo>
                  <a:lnTo>
                    <a:pt x="1422213" y="29631"/>
                  </a:lnTo>
                  <a:lnTo>
                    <a:pt x="1423344" y="29631"/>
                  </a:lnTo>
                  <a:lnTo>
                    <a:pt x="1430799" y="25282"/>
                  </a:lnTo>
                  <a:lnTo>
                    <a:pt x="1423344" y="20933"/>
                  </a:lnTo>
                  <a:close/>
                </a:path>
                <a:path w="1431289" h="50800">
                  <a:moveTo>
                    <a:pt x="10849" y="21513"/>
                  </a:moveTo>
                  <a:lnTo>
                    <a:pt x="10849" y="29051"/>
                  </a:lnTo>
                  <a:lnTo>
                    <a:pt x="17313" y="25282"/>
                  </a:lnTo>
                  <a:lnTo>
                    <a:pt x="10849" y="21513"/>
                  </a:lnTo>
                  <a:close/>
                </a:path>
                <a:path w="1431289" h="50800">
                  <a:moveTo>
                    <a:pt x="17313" y="25282"/>
                  </a:moveTo>
                  <a:lnTo>
                    <a:pt x="10849" y="29051"/>
                  </a:lnTo>
                  <a:lnTo>
                    <a:pt x="23778" y="29051"/>
                  </a:lnTo>
                  <a:lnTo>
                    <a:pt x="17313" y="25282"/>
                  </a:lnTo>
                  <a:close/>
                </a:path>
                <a:path w="1431289" h="50800">
                  <a:moveTo>
                    <a:pt x="1420008" y="21513"/>
                  </a:moveTo>
                  <a:lnTo>
                    <a:pt x="1413543" y="25282"/>
                  </a:lnTo>
                  <a:lnTo>
                    <a:pt x="1420008" y="29051"/>
                  </a:lnTo>
                  <a:lnTo>
                    <a:pt x="1420008" y="21513"/>
                  </a:lnTo>
                  <a:close/>
                </a:path>
                <a:path w="1431289" h="50800">
                  <a:moveTo>
                    <a:pt x="1422213" y="21513"/>
                  </a:moveTo>
                  <a:lnTo>
                    <a:pt x="1420008" y="21513"/>
                  </a:lnTo>
                  <a:lnTo>
                    <a:pt x="1420008" y="29051"/>
                  </a:lnTo>
                  <a:lnTo>
                    <a:pt x="1422213" y="29051"/>
                  </a:lnTo>
                  <a:lnTo>
                    <a:pt x="1422213" y="21513"/>
                  </a:lnTo>
                  <a:close/>
                </a:path>
                <a:path w="1431289" h="50800">
                  <a:moveTo>
                    <a:pt x="23778" y="21513"/>
                  </a:moveTo>
                  <a:lnTo>
                    <a:pt x="10849" y="21513"/>
                  </a:lnTo>
                  <a:lnTo>
                    <a:pt x="17313" y="25282"/>
                  </a:lnTo>
                  <a:lnTo>
                    <a:pt x="23778" y="21513"/>
                  </a:lnTo>
                  <a:close/>
                </a:path>
                <a:path w="1431289" h="50800">
                  <a:moveTo>
                    <a:pt x="1387461" y="0"/>
                  </a:moveTo>
                  <a:lnTo>
                    <a:pt x="1384792" y="695"/>
                  </a:lnTo>
                  <a:lnTo>
                    <a:pt x="1383632" y="2783"/>
                  </a:lnTo>
                  <a:lnTo>
                    <a:pt x="1382413" y="4870"/>
                  </a:lnTo>
                  <a:lnTo>
                    <a:pt x="1383110" y="7538"/>
                  </a:lnTo>
                  <a:lnTo>
                    <a:pt x="1413543" y="25282"/>
                  </a:lnTo>
                  <a:lnTo>
                    <a:pt x="1420008" y="21513"/>
                  </a:lnTo>
                  <a:lnTo>
                    <a:pt x="1422213" y="21513"/>
                  </a:lnTo>
                  <a:lnTo>
                    <a:pt x="1422213" y="20933"/>
                  </a:lnTo>
                  <a:lnTo>
                    <a:pt x="1423344" y="20933"/>
                  </a:lnTo>
                  <a:lnTo>
                    <a:pt x="1387461" y="0"/>
                  </a:lnTo>
                  <a:close/>
                </a:path>
              </a:pathLst>
            </a:custGeom>
            <a:solidFill>
              <a:srgbClr val="0000FF">
                <a:alpha val="79998"/>
              </a:srgbClr>
            </a:solidFill>
          </p:spPr>
          <p:txBody>
            <a:bodyPr wrap="square" lIns="0" tIns="0" rIns="0" bIns="0" rtlCol="0"/>
            <a:lstStyle/>
            <a:p>
              <a:endParaRPr/>
            </a:p>
          </p:txBody>
        </p:sp>
        <p:pic>
          <p:nvPicPr>
            <p:cNvPr id="20" name="object 20">
              <a:extLst>
                <a:ext uri="{FF2B5EF4-FFF2-40B4-BE49-F238E27FC236}">
                  <a16:creationId xmlns:a16="http://schemas.microsoft.com/office/drawing/2014/main" id="{FDD77AB3-F5F1-47AC-9AB7-125EAD879F5B}"/>
                </a:ext>
              </a:extLst>
            </p:cNvPr>
            <p:cNvPicPr/>
            <p:nvPr/>
          </p:nvPicPr>
          <p:blipFill>
            <a:blip r:embed="rId5" cstate="print"/>
            <a:stretch>
              <a:fillRect/>
            </a:stretch>
          </p:blipFill>
          <p:spPr>
            <a:xfrm>
              <a:off x="3178055" y="4193270"/>
              <a:ext cx="182403" cy="173499"/>
            </a:xfrm>
            <a:prstGeom prst="rect">
              <a:avLst/>
            </a:prstGeom>
          </p:spPr>
        </p:pic>
      </p:grpSp>
    </p:spTree>
    <p:extLst>
      <p:ext uri="{BB962C8B-B14F-4D97-AF65-F5344CB8AC3E}">
        <p14:creationId xmlns:p14="http://schemas.microsoft.com/office/powerpoint/2010/main" val="3948649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Example: </a:t>
            </a:r>
            <a:r>
              <a:rPr lang="en-US" dirty="0" err="1">
                <a:ea typeface="Cambria Math" panose="02040503050406030204" pitchFamily="18" charset="0"/>
              </a:rPr>
              <a:t>Δv</a:t>
            </a:r>
            <a:r>
              <a:rPr lang="en-US" dirty="0">
                <a:ea typeface="Cambria Math" panose="02040503050406030204" pitchFamily="18" charset="0"/>
              </a:rPr>
              <a:t> need for a geostationary transfer considering the Hohmann transfer </a:t>
            </a:r>
            <a:r>
              <a:rPr lang="en-US" dirty="0"/>
              <a:t>beginning at </a:t>
            </a:r>
            <a:r>
              <a:rPr lang="en-US" i="1" dirty="0"/>
              <a:t>r</a:t>
            </a:r>
            <a:r>
              <a:rPr lang="en-US" baseline="-25000" dirty="0"/>
              <a:t>1</a:t>
            </a:r>
            <a:r>
              <a:rPr lang="en-US" dirty="0"/>
              <a:t> = 6 678 km (altitude 300 km) and ending in a geostationary Earth orbit with </a:t>
            </a:r>
            <a:r>
              <a:rPr lang="en-US" i="1" dirty="0"/>
              <a:t>r</a:t>
            </a:r>
            <a:r>
              <a:rPr lang="en-US" baseline="-25000" dirty="0"/>
              <a:t>2</a:t>
            </a:r>
            <a:r>
              <a:rPr lang="en-US" dirty="0"/>
              <a:t> = 42 164 km (altitude </a:t>
            </a:r>
            <a:br>
              <a:rPr lang="en-US" dirty="0"/>
            </a:br>
            <a:r>
              <a:rPr lang="en-US" dirty="0"/>
              <a:t>35 786 km)</a:t>
            </a:r>
          </a:p>
          <a:p>
            <a:r>
              <a:rPr lang="en-US" dirty="0"/>
              <a:t>In the smaller circular orbit, the speed is 7.73 km / s; in the larger one, 3.07 km / s. In the elliptical orbit in between the speed varies from 10.15 km / s at the perigee to 1.61 km / s at the apogee</a:t>
            </a:r>
          </a:p>
          <a:p>
            <a:r>
              <a:rPr lang="en-US" dirty="0"/>
              <a:t>Therefore, the </a:t>
            </a:r>
            <a:r>
              <a:rPr lang="en-US" dirty="0" err="1"/>
              <a:t>Δv</a:t>
            </a:r>
            <a:r>
              <a:rPr lang="en-US" dirty="0"/>
              <a:t> for the first burn is 10.15 − 7.73 = 2.42 km / s, for the second burn 3.07 − 1.61 = 1.46 km / s, and for both together the total </a:t>
            </a:r>
            <a:r>
              <a:rPr lang="en-US" dirty="0" err="1"/>
              <a:t>Δv</a:t>
            </a:r>
            <a:r>
              <a:rPr lang="en-US" dirty="0"/>
              <a:t> is 3.88 km / s</a:t>
            </a:r>
          </a:p>
          <a:p>
            <a:pPr>
              <a:tabLst>
                <a:tab pos="469265" algn="l"/>
                <a:tab pos="469900" algn="l"/>
              </a:tabLst>
            </a:pP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59525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Spiral orbit raising is a continuous thrust orbit transfer</a:t>
            </a:r>
          </a:p>
          <a:p>
            <a:pPr lvl="1"/>
            <a:r>
              <a:rPr lang="en-US" dirty="0">
                <a:ea typeface="Cambria Math" panose="02040503050406030204" pitchFamily="18" charset="0"/>
              </a:rPr>
              <a:t>Basic maneuvers in electric propulsion (</a:t>
            </a:r>
            <a:r>
              <a:rPr lang="en-US" sz="2133" dirty="0">
                <a:ea typeface="Cambria Math" panose="02040503050406030204" pitchFamily="18" charset="0"/>
              </a:rPr>
              <a:t>Assumptions: tangential thrust, constant thrust and velocity = circular orbit velocity at its radius</a:t>
            </a:r>
          </a:p>
          <a:p>
            <a:pPr>
              <a:tabLst>
                <a:tab pos="469265" algn="l"/>
                <a:tab pos="469900" algn="l"/>
              </a:tabLst>
            </a:pP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31461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l-GR" dirty="0">
                    <a:ea typeface="Cambria Math" panose="02040503050406030204" pitchFamily="18" charset="0"/>
                  </a:rPr>
                  <a:t>Δ</a:t>
                </a:r>
                <a:r>
                  <a:rPr lang="de-DE" dirty="0">
                    <a:ea typeface="Cambria Math" panose="02040503050406030204" pitchFamily="18" charset="0"/>
                  </a:rPr>
                  <a:t>v </a:t>
                </a:r>
                <a:r>
                  <a:rPr lang="de-DE" dirty="0" err="1">
                    <a:ea typeface="Cambria Math" panose="02040503050406030204" pitchFamily="18" charset="0"/>
                  </a:rPr>
                  <a:t>need</a:t>
                </a:r>
                <a:r>
                  <a:rPr lang="de-DE" dirty="0">
                    <a:ea typeface="Cambria Math" panose="02040503050406030204" pitchFamily="18" charset="0"/>
                  </a:rPr>
                  <a:t> </a:t>
                </a:r>
                <a:r>
                  <a:rPr lang="de-DE" dirty="0" err="1">
                    <a:ea typeface="Cambria Math" panose="02040503050406030204" pitchFamily="18" charset="0"/>
                  </a:rPr>
                  <a:t>for</a:t>
                </a:r>
                <a:r>
                  <a:rPr lang="de-DE" dirty="0">
                    <a:ea typeface="Cambria Math" panose="02040503050406030204" pitchFamily="18" charset="0"/>
                  </a:rPr>
                  <a:t> an </a:t>
                </a:r>
                <a:r>
                  <a:rPr lang="de-DE" dirty="0" err="1">
                    <a:ea typeface="Cambria Math" panose="02040503050406030204" pitchFamily="18" charset="0"/>
                  </a:rPr>
                  <a:t>Edelbaum</a:t>
                </a:r>
                <a:r>
                  <a:rPr lang="en-US" dirty="0">
                    <a:ea typeface="Cambria Math" panose="02040503050406030204" pitchFamily="18" charset="0"/>
                  </a:rPr>
                  <a:t> transfer (spiral orbit raising) is determined by the following equations:</a:t>
                </a:r>
                <a:br>
                  <a:rPr lang="en-US" dirty="0">
                    <a:ea typeface="Cambria Math" panose="02040503050406030204" pitchFamily="18" charset="0"/>
                  </a:rPr>
                </a:br>
                <a:r>
                  <a:rPr lang="en-US" dirty="0">
                    <a:ea typeface="Cambria Math" panose="02040503050406030204" pitchFamily="18" charset="0"/>
                  </a:rPr>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μ</m:t>
                            </m:r>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1</m:t>
                                </m:r>
                              </m:sub>
                            </m:sSub>
                          </m:den>
                        </m:f>
                      </m:e>
                    </m:rad>
                  </m:oMath>
                </a14:m>
                <a:br>
                  <a:rPr lang="de-DE" i="1" dirty="0">
                    <a:latin typeface="Cambria Math" panose="02040503050406030204" pitchFamily="18" charset="0"/>
                    <a:ea typeface="Cambria Math" panose="02040503050406030204" pitchFamily="18" charset="0"/>
                  </a:rPr>
                </a:br>
                <a:r>
                  <a:rPr lang="de-DE" i="1" dirty="0">
                    <a:latin typeface="Cambria Math" panose="02040503050406030204" pitchFamily="18" charset="0"/>
                    <a:ea typeface="Cambria Math" panose="02040503050406030204" pitchFamily="18" charset="0"/>
                  </a:rPr>
                  <a:t>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𝑣</m:t>
                        </m:r>
                      </m:e>
                      <m:sub>
                        <m:r>
                          <a:rPr lang="de-DE"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ea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μ</m:t>
                            </m:r>
                          </m:num>
                          <m:den>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2</m:t>
                                </m:r>
                              </m:sub>
                            </m:sSub>
                          </m:den>
                        </m:f>
                      </m:e>
                    </m:rad>
                  </m:oMath>
                </a14:m>
                <a:br>
                  <a:rPr lang="de-DE" sz="2400" dirty="0">
                    <a:latin typeface="Microsoft YaHei"/>
                    <a:cs typeface="Microsoft YaHei"/>
                  </a:rPr>
                </a:br>
                <a:r>
                  <a:rPr lang="de-DE" sz="2400" dirty="0">
                    <a:latin typeface="Microsoft YaHei"/>
                    <a:cs typeface="Microsoft YaHei"/>
                  </a:rPr>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b="0" i="1" smtClean="0">
                            <a:latin typeface="Cambria Math" panose="02040503050406030204" pitchFamily="18" charset="0"/>
                            <a:ea typeface="Cambria Math" panose="02040503050406030204" pitchFamily="18" charset="0"/>
                          </a:rPr>
                          <m:t>𝑡𝑜𝑡</m:t>
                        </m:r>
                      </m:sub>
                    </m:sSub>
                    <m:r>
                      <a:rPr lang="de-DE" b="0"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m:t>
                    </m:r>
                  </m:oMath>
                </a14:m>
                <a:r>
                  <a:rPr lang="el-GR" dirty="0">
                    <a:ea typeface="Cambria Math" panose="02040503050406030204" pitchFamily="18" charset="0"/>
                  </a:rPr>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2</m:t>
                        </m:r>
                      </m:sub>
                    </m:sSub>
                  </m:oMath>
                </a14:m>
                <a:endParaRPr lang="en-US"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598"/>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4">
            <a:extLst>
              <a:ext uri="{FF2B5EF4-FFF2-40B4-BE49-F238E27FC236}">
                <a16:creationId xmlns:a16="http://schemas.microsoft.com/office/drawing/2014/main" id="{C6B3D2E5-65BA-4F38-B803-51F200DD33D3}"/>
              </a:ext>
            </a:extLst>
          </p:cNvPr>
          <p:cNvGrpSpPr/>
          <p:nvPr/>
        </p:nvGrpSpPr>
        <p:grpSpPr>
          <a:xfrm>
            <a:off x="7380284" y="3347626"/>
            <a:ext cx="2877820" cy="2877820"/>
            <a:chOff x="5333694" y="2998254"/>
            <a:chExt cx="2877820" cy="2877820"/>
          </a:xfrm>
        </p:grpSpPr>
        <p:pic>
          <p:nvPicPr>
            <p:cNvPr id="10" name="object 5">
              <a:extLst>
                <a:ext uri="{FF2B5EF4-FFF2-40B4-BE49-F238E27FC236}">
                  <a16:creationId xmlns:a16="http://schemas.microsoft.com/office/drawing/2014/main" id="{97A442E7-789B-4FB0-B646-8B8078E21704}"/>
                </a:ext>
              </a:extLst>
            </p:cNvPr>
            <p:cNvPicPr/>
            <p:nvPr/>
          </p:nvPicPr>
          <p:blipFill>
            <a:blip r:embed="rId3" cstate="print"/>
            <a:stretch>
              <a:fillRect/>
            </a:stretch>
          </p:blipFill>
          <p:spPr>
            <a:xfrm>
              <a:off x="6415029" y="4079555"/>
              <a:ext cx="714628" cy="715339"/>
            </a:xfrm>
            <a:prstGeom prst="rect">
              <a:avLst/>
            </a:prstGeom>
          </p:spPr>
        </p:pic>
        <p:sp>
          <p:nvSpPr>
            <p:cNvPr id="11" name="object 6">
              <a:extLst>
                <a:ext uri="{FF2B5EF4-FFF2-40B4-BE49-F238E27FC236}">
                  <a16:creationId xmlns:a16="http://schemas.microsoft.com/office/drawing/2014/main" id="{67A6BECC-7099-4AAB-B62C-8F0925602D7E}"/>
                </a:ext>
              </a:extLst>
            </p:cNvPr>
            <p:cNvSpPr/>
            <p:nvPr/>
          </p:nvSpPr>
          <p:spPr>
            <a:xfrm>
              <a:off x="6415029" y="4078859"/>
              <a:ext cx="713740" cy="713105"/>
            </a:xfrm>
            <a:custGeom>
              <a:avLst/>
              <a:gdLst/>
              <a:ahLst/>
              <a:cxnLst/>
              <a:rect l="l" t="t" r="r" b="b"/>
              <a:pathLst>
                <a:path w="713740" h="713104">
                  <a:moveTo>
                    <a:pt x="713236" y="356277"/>
                  </a:moveTo>
                  <a:lnTo>
                    <a:pt x="709980" y="404619"/>
                  </a:lnTo>
                  <a:lnTo>
                    <a:pt x="700495" y="450985"/>
                  </a:lnTo>
                  <a:lnTo>
                    <a:pt x="685207" y="494951"/>
                  </a:lnTo>
                  <a:lnTo>
                    <a:pt x="664540" y="536092"/>
                  </a:lnTo>
                  <a:lnTo>
                    <a:pt x="638920" y="573982"/>
                  </a:lnTo>
                  <a:lnTo>
                    <a:pt x="608773" y="608199"/>
                  </a:lnTo>
                  <a:lnTo>
                    <a:pt x="574523" y="638316"/>
                  </a:lnTo>
                  <a:lnTo>
                    <a:pt x="536596" y="663910"/>
                  </a:lnTo>
                  <a:lnTo>
                    <a:pt x="495416" y="684555"/>
                  </a:lnTo>
                  <a:lnTo>
                    <a:pt x="451410" y="699828"/>
                  </a:lnTo>
                  <a:lnTo>
                    <a:pt x="405002" y="709303"/>
                  </a:lnTo>
                  <a:lnTo>
                    <a:pt x="356618" y="712555"/>
                  </a:lnTo>
                  <a:lnTo>
                    <a:pt x="308221" y="709303"/>
                  </a:lnTo>
                  <a:lnTo>
                    <a:pt x="261805" y="699828"/>
                  </a:lnTo>
                  <a:lnTo>
                    <a:pt x="217795" y="684555"/>
                  </a:lnTo>
                  <a:lnTo>
                    <a:pt x="176614" y="663910"/>
                  </a:lnTo>
                  <a:lnTo>
                    <a:pt x="138688" y="638316"/>
                  </a:lnTo>
                  <a:lnTo>
                    <a:pt x="104441" y="608199"/>
                  </a:lnTo>
                  <a:lnTo>
                    <a:pt x="74298" y="573982"/>
                  </a:lnTo>
                  <a:lnTo>
                    <a:pt x="48683" y="536092"/>
                  </a:lnTo>
                  <a:lnTo>
                    <a:pt x="28021" y="494951"/>
                  </a:lnTo>
                  <a:lnTo>
                    <a:pt x="12736" y="450985"/>
                  </a:lnTo>
                  <a:lnTo>
                    <a:pt x="3255" y="404619"/>
                  </a:lnTo>
                  <a:lnTo>
                    <a:pt x="0" y="356277"/>
                  </a:lnTo>
                  <a:lnTo>
                    <a:pt x="3255" y="307936"/>
                  </a:lnTo>
                  <a:lnTo>
                    <a:pt x="12736" y="261569"/>
                  </a:lnTo>
                  <a:lnTo>
                    <a:pt x="28021" y="217604"/>
                  </a:lnTo>
                  <a:lnTo>
                    <a:pt x="48683" y="176463"/>
                  </a:lnTo>
                  <a:lnTo>
                    <a:pt x="74297" y="138572"/>
                  </a:lnTo>
                  <a:lnTo>
                    <a:pt x="104441" y="104356"/>
                  </a:lnTo>
                  <a:lnTo>
                    <a:pt x="138688" y="74239"/>
                  </a:lnTo>
                  <a:lnTo>
                    <a:pt x="176614" y="48645"/>
                  </a:lnTo>
                  <a:lnTo>
                    <a:pt x="217795" y="28000"/>
                  </a:lnTo>
                  <a:lnTo>
                    <a:pt x="261805" y="12727"/>
                  </a:lnTo>
                  <a:lnTo>
                    <a:pt x="308221" y="3252"/>
                  </a:lnTo>
                  <a:lnTo>
                    <a:pt x="356618" y="0"/>
                  </a:lnTo>
                  <a:lnTo>
                    <a:pt x="405002" y="3252"/>
                  </a:lnTo>
                  <a:lnTo>
                    <a:pt x="451410" y="12727"/>
                  </a:lnTo>
                  <a:lnTo>
                    <a:pt x="495416" y="28000"/>
                  </a:lnTo>
                  <a:lnTo>
                    <a:pt x="536596" y="48645"/>
                  </a:lnTo>
                  <a:lnTo>
                    <a:pt x="574523" y="74239"/>
                  </a:lnTo>
                  <a:lnTo>
                    <a:pt x="608773" y="104356"/>
                  </a:lnTo>
                  <a:lnTo>
                    <a:pt x="638920" y="138572"/>
                  </a:lnTo>
                  <a:lnTo>
                    <a:pt x="664540" y="176463"/>
                  </a:lnTo>
                  <a:lnTo>
                    <a:pt x="685207" y="217604"/>
                  </a:lnTo>
                  <a:lnTo>
                    <a:pt x="700495" y="261569"/>
                  </a:lnTo>
                  <a:lnTo>
                    <a:pt x="709980" y="307936"/>
                  </a:lnTo>
                  <a:lnTo>
                    <a:pt x="713236" y="356277"/>
                  </a:lnTo>
                  <a:close/>
                </a:path>
              </a:pathLst>
            </a:custGeom>
            <a:ln w="3175">
              <a:solidFill>
                <a:srgbClr val="0000FF"/>
              </a:solidFill>
            </a:ln>
          </p:spPr>
          <p:txBody>
            <a:bodyPr wrap="square" lIns="0" tIns="0" rIns="0" bIns="0" rtlCol="0"/>
            <a:lstStyle/>
            <a:p>
              <a:endParaRPr/>
            </a:p>
          </p:txBody>
        </p:sp>
        <p:sp>
          <p:nvSpPr>
            <p:cNvPr id="12" name="object 7">
              <a:extLst>
                <a:ext uri="{FF2B5EF4-FFF2-40B4-BE49-F238E27FC236}">
                  <a16:creationId xmlns:a16="http://schemas.microsoft.com/office/drawing/2014/main" id="{E084C537-419D-4AEC-B825-B08946279B2E}"/>
                </a:ext>
              </a:extLst>
            </p:cNvPr>
            <p:cNvSpPr/>
            <p:nvPr/>
          </p:nvSpPr>
          <p:spPr>
            <a:xfrm>
              <a:off x="6299810" y="3918986"/>
              <a:ext cx="990600" cy="1036319"/>
            </a:xfrm>
            <a:custGeom>
              <a:avLst/>
              <a:gdLst/>
              <a:ahLst/>
              <a:cxnLst/>
              <a:rect l="l" t="t" r="r" b="b"/>
              <a:pathLst>
                <a:path w="990600" h="1036320">
                  <a:moveTo>
                    <a:pt x="110696" y="101478"/>
                  </a:moveTo>
                  <a:lnTo>
                    <a:pt x="106057" y="104494"/>
                  </a:lnTo>
                  <a:lnTo>
                    <a:pt x="105071" y="109191"/>
                  </a:lnTo>
                  <a:lnTo>
                    <a:pt x="88951" y="182778"/>
                  </a:lnTo>
                  <a:lnTo>
                    <a:pt x="111082" y="175935"/>
                  </a:lnTo>
                  <a:lnTo>
                    <a:pt x="107043" y="175935"/>
                  </a:lnTo>
                  <a:lnTo>
                    <a:pt x="94228" y="164163"/>
                  </a:lnTo>
                  <a:lnTo>
                    <a:pt x="100316" y="157553"/>
                  </a:lnTo>
                  <a:lnTo>
                    <a:pt x="115550" y="142601"/>
                  </a:lnTo>
                  <a:lnTo>
                    <a:pt x="122061" y="112902"/>
                  </a:lnTo>
                  <a:lnTo>
                    <a:pt x="123047" y="108205"/>
                  </a:lnTo>
                  <a:lnTo>
                    <a:pt x="120090" y="103566"/>
                  </a:lnTo>
                  <a:lnTo>
                    <a:pt x="110696" y="101478"/>
                  </a:lnTo>
                  <a:close/>
                </a:path>
                <a:path w="990600" h="1036320">
                  <a:moveTo>
                    <a:pt x="115550" y="142601"/>
                  </a:moveTo>
                  <a:lnTo>
                    <a:pt x="100316" y="157553"/>
                  </a:lnTo>
                  <a:lnTo>
                    <a:pt x="94228" y="164163"/>
                  </a:lnTo>
                  <a:lnTo>
                    <a:pt x="107043" y="175935"/>
                  </a:lnTo>
                  <a:lnTo>
                    <a:pt x="110782" y="171876"/>
                  </a:lnTo>
                  <a:lnTo>
                    <a:pt x="109130" y="171876"/>
                  </a:lnTo>
                  <a:lnTo>
                    <a:pt x="98055" y="161728"/>
                  </a:lnTo>
                  <a:lnTo>
                    <a:pt x="112320" y="157331"/>
                  </a:lnTo>
                  <a:lnTo>
                    <a:pt x="115550" y="142601"/>
                  </a:lnTo>
                  <a:close/>
                </a:path>
                <a:path w="990600" h="1036320">
                  <a:moveTo>
                    <a:pt x="160391" y="142476"/>
                  </a:moveTo>
                  <a:lnTo>
                    <a:pt x="131333" y="151470"/>
                  </a:lnTo>
                  <a:lnTo>
                    <a:pt x="113131" y="169324"/>
                  </a:lnTo>
                  <a:lnTo>
                    <a:pt x="107043" y="175935"/>
                  </a:lnTo>
                  <a:lnTo>
                    <a:pt x="111082" y="175935"/>
                  </a:lnTo>
                  <a:lnTo>
                    <a:pt x="165551" y="159118"/>
                  </a:lnTo>
                  <a:lnTo>
                    <a:pt x="168103" y="154247"/>
                  </a:lnTo>
                  <a:lnTo>
                    <a:pt x="166711" y="149666"/>
                  </a:lnTo>
                  <a:lnTo>
                    <a:pt x="165262" y="145085"/>
                  </a:lnTo>
                  <a:lnTo>
                    <a:pt x="160391" y="142476"/>
                  </a:lnTo>
                  <a:close/>
                </a:path>
                <a:path w="990600" h="1036320">
                  <a:moveTo>
                    <a:pt x="112320" y="157331"/>
                  </a:moveTo>
                  <a:lnTo>
                    <a:pt x="98055" y="161728"/>
                  </a:lnTo>
                  <a:lnTo>
                    <a:pt x="109130" y="171876"/>
                  </a:lnTo>
                  <a:lnTo>
                    <a:pt x="112320" y="157331"/>
                  </a:lnTo>
                  <a:close/>
                </a:path>
                <a:path w="990600" h="1036320">
                  <a:moveTo>
                    <a:pt x="131333" y="151470"/>
                  </a:moveTo>
                  <a:lnTo>
                    <a:pt x="112320" y="157331"/>
                  </a:lnTo>
                  <a:lnTo>
                    <a:pt x="109130" y="171876"/>
                  </a:lnTo>
                  <a:lnTo>
                    <a:pt x="110782" y="171876"/>
                  </a:lnTo>
                  <a:lnTo>
                    <a:pt x="113131" y="169324"/>
                  </a:lnTo>
                  <a:lnTo>
                    <a:pt x="131333" y="151470"/>
                  </a:lnTo>
                  <a:close/>
                </a:path>
                <a:path w="990600" h="1036320">
                  <a:moveTo>
                    <a:pt x="132383" y="127283"/>
                  </a:moveTo>
                  <a:lnTo>
                    <a:pt x="119162" y="139055"/>
                  </a:lnTo>
                  <a:lnTo>
                    <a:pt x="115550" y="142601"/>
                  </a:lnTo>
                  <a:lnTo>
                    <a:pt x="112320" y="157331"/>
                  </a:lnTo>
                  <a:lnTo>
                    <a:pt x="131339" y="151464"/>
                  </a:lnTo>
                  <a:lnTo>
                    <a:pt x="143922" y="140272"/>
                  </a:lnTo>
                  <a:lnTo>
                    <a:pt x="132383" y="127283"/>
                  </a:lnTo>
                  <a:close/>
                </a:path>
                <a:path w="990600" h="1036320">
                  <a:moveTo>
                    <a:pt x="188804" y="84488"/>
                  </a:moveTo>
                  <a:lnTo>
                    <a:pt x="179758" y="90403"/>
                  </a:lnTo>
                  <a:lnTo>
                    <a:pt x="158941" y="105422"/>
                  </a:lnTo>
                  <a:lnTo>
                    <a:pt x="146010" y="115801"/>
                  </a:lnTo>
                  <a:lnTo>
                    <a:pt x="156853" y="129371"/>
                  </a:lnTo>
                  <a:lnTo>
                    <a:pt x="169785" y="118991"/>
                  </a:lnTo>
                  <a:lnTo>
                    <a:pt x="189964" y="104494"/>
                  </a:lnTo>
                  <a:lnTo>
                    <a:pt x="198256" y="99101"/>
                  </a:lnTo>
                  <a:lnTo>
                    <a:pt x="188804" y="84488"/>
                  </a:lnTo>
                  <a:close/>
                </a:path>
                <a:path w="990600" h="1036320">
                  <a:moveTo>
                    <a:pt x="250502" y="49811"/>
                  </a:moveTo>
                  <a:lnTo>
                    <a:pt x="245631" y="52073"/>
                  </a:lnTo>
                  <a:lnTo>
                    <a:pt x="223132" y="63670"/>
                  </a:lnTo>
                  <a:lnTo>
                    <a:pt x="203823" y="74920"/>
                  </a:lnTo>
                  <a:lnTo>
                    <a:pt x="212579" y="89939"/>
                  </a:lnTo>
                  <a:lnTo>
                    <a:pt x="231888" y="78689"/>
                  </a:lnTo>
                  <a:lnTo>
                    <a:pt x="253575" y="67497"/>
                  </a:lnTo>
                  <a:lnTo>
                    <a:pt x="257750" y="65642"/>
                  </a:lnTo>
                  <a:lnTo>
                    <a:pt x="250502" y="49811"/>
                  </a:lnTo>
                  <a:close/>
                </a:path>
                <a:path w="990600" h="1036320">
                  <a:moveTo>
                    <a:pt x="316375" y="23891"/>
                  </a:moveTo>
                  <a:lnTo>
                    <a:pt x="315505" y="24122"/>
                  </a:lnTo>
                  <a:lnTo>
                    <a:pt x="291847" y="32241"/>
                  </a:lnTo>
                  <a:lnTo>
                    <a:pt x="268536" y="41577"/>
                  </a:lnTo>
                  <a:lnTo>
                    <a:pt x="266332" y="42563"/>
                  </a:lnTo>
                  <a:lnTo>
                    <a:pt x="273581" y="58393"/>
                  </a:lnTo>
                  <a:lnTo>
                    <a:pt x="275726" y="57408"/>
                  </a:lnTo>
                  <a:lnTo>
                    <a:pt x="298283" y="48419"/>
                  </a:lnTo>
                  <a:lnTo>
                    <a:pt x="321130" y="40591"/>
                  </a:lnTo>
                  <a:lnTo>
                    <a:pt x="316375" y="23891"/>
                  </a:lnTo>
                  <a:close/>
                </a:path>
                <a:path w="990600" h="1036320">
                  <a:moveTo>
                    <a:pt x="384799" y="7364"/>
                  </a:moveTo>
                  <a:lnTo>
                    <a:pt x="363750" y="11365"/>
                  </a:lnTo>
                  <a:lnTo>
                    <a:pt x="339512" y="17164"/>
                  </a:lnTo>
                  <a:lnTo>
                    <a:pt x="333075" y="19020"/>
                  </a:lnTo>
                  <a:lnTo>
                    <a:pt x="337946" y="35720"/>
                  </a:lnTo>
                  <a:lnTo>
                    <a:pt x="344382" y="33864"/>
                  </a:lnTo>
                  <a:lnTo>
                    <a:pt x="367751" y="28298"/>
                  </a:lnTo>
                  <a:lnTo>
                    <a:pt x="388046" y="24470"/>
                  </a:lnTo>
                  <a:lnTo>
                    <a:pt x="384799" y="7364"/>
                  </a:lnTo>
                  <a:close/>
                </a:path>
                <a:path w="990600" h="1036320">
                  <a:moveTo>
                    <a:pt x="455195" y="231"/>
                  </a:moveTo>
                  <a:lnTo>
                    <a:pt x="437567" y="1043"/>
                  </a:lnTo>
                  <a:lnTo>
                    <a:pt x="412807" y="3305"/>
                  </a:lnTo>
                  <a:lnTo>
                    <a:pt x="402427" y="4755"/>
                  </a:lnTo>
                  <a:lnTo>
                    <a:pt x="404805" y="21977"/>
                  </a:lnTo>
                  <a:lnTo>
                    <a:pt x="415184" y="20527"/>
                  </a:lnTo>
                  <a:lnTo>
                    <a:pt x="439133" y="18324"/>
                  </a:lnTo>
                  <a:lnTo>
                    <a:pt x="455949" y="17628"/>
                  </a:lnTo>
                  <a:lnTo>
                    <a:pt x="455195" y="231"/>
                  </a:lnTo>
                  <a:close/>
                </a:path>
                <a:path w="990600" h="1036320">
                  <a:moveTo>
                    <a:pt x="472997" y="0"/>
                  </a:moveTo>
                  <a:lnTo>
                    <a:pt x="472939" y="17396"/>
                  </a:lnTo>
                  <a:lnTo>
                    <a:pt x="487204" y="17454"/>
                  </a:lnTo>
                  <a:lnTo>
                    <a:pt x="511210" y="18730"/>
                  </a:lnTo>
                  <a:lnTo>
                    <a:pt x="524199" y="20005"/>
                  </a:lnTo>
                  <a:lnTo>
                    <a:pt x="525939" y="2725"/>
                  </a:lnTo>
                  <a:lnTo>
                    <a:pt x="512138" y="1333"/>
                  </a:lnTo>
                  <a:lnTo>
                    <a:pt x="487262" y="57"/>
                  </a:lnTo>
                  <a:lnTo>
                    <a:pt x="472997" y="0"/>
                  </a:lnTo>
                  <a:close/>
                </a:path>
                <a:path w="990600" h="1036320">
                  <a:moveTo>
                    <a:pt x="543625" y="4812"/>
                  </a:moveTo>
                  <a:lnTo>
                    <a:pt x="541015" y="22035"/>
                  </a:lnTo>
                  <a:lnTo>
                    <a:pt x="559049" y="24702"/>
                  </a:lnTo>
                  <a:lnTo>
                    <a:pt x="582766" y="29457"/>
                  </a:lnTo>
                  <a:lnTo>
                    <a:pt x="591464" y="31603"/>
                  </a:lnTo>
                  <a:lnTo>
                    <a:pt x="595697" y="14728"/>
                  </a:lnTo>
                  <a:lnTo>
                    <a:pt x="586187" y="12351"/>
                  </a:lnTo>
                  <a:lnTo>
                    <a:pt x="561659" y="7538"/>
                  </a:lnTo>
                  <a:lnTo>
                    <a:pt x="543625" y="4812"/>
                  </a:lnTo>
                  <a:close/>
                </a:path>
                <a:path w="990600" h="1036320">
                  <a:moveTo>
                    <a:pt x="612919" y="19136"/>
                  </a:moveTo>
                  <a:lnTo>
                    <a:pt x="607874" y="35778"/>
                  </a:lnTo>
                  <a:lnTo>
                    <a:pt x="629561" y="42331"/>
                  </a:lnTo>
                  <a:lnTo>
                    <a:pt x="652582" y="50565"/>
                  </a:lnTo>
                  <a:lnTo>
                    <a:pt x="656525" y="52247"/>
                  </a:lnTo>
                  <a:lnTo>
                    <a:pt x="663193" y="36126"/>
                  </a:lnTo>
                  <a:lnTo>
                    <a:pt x="658438" y="34212"/>
                  </a:lnTo>
                  <a:lnTo>
                    <a:pt x="634606" y="25688"/>
                  </a:lnTo>
                  <a:lnTo>
                    <a:pt x="612919" y="19136"/>
                  </a:lnTo>
                  <a:close/>
                </a:path>
                <a:path w="990600" h="1036320">
                  <a:moveTo>
                    <a:pt x="679256" y="42795"/>
                  </a:moveTo>
                  <a:lnTo>
                    <a:pt x="672587" y="58857"/>
                  </a:lnTo>
                  <a:lnTo>
                    <a:pt x="675255" y="59959"/>
                  </a:lnTo>
                  <a:lnTo>
                    <a:pt x="697637" y="70571"/>
                  </a:lnTo>
                  <a:lnTo>
                    <a:pt x="718513" y="81763"/>
                  </a:lnTo>
                  <a:lnTo>
                    <a:pt x="726689" y="66396"/>
                  </a:lnTo>
                  <a:lnTo>
                    <a:pt x="705060" y="54856"/>
                  </a:lnTo>
                  <a:lnTo>
                    <a:pt x="681923" y="43896"/>
                  </a:lnTo>
                  <a:lnTo>
                    <a:pt x="679256" y="42795"/>
                  </a:lnTo>
                  <a:close/>
                </a:path>
                <a:path w="990600" h="1036320">
                  <a:moveTo>
                    <a:pt x="742055" y="75558"/>
                  </a:moveTo>
                  <a:lnTo>
                    <a:pt x="733067" y="90461"/>
                  </a:lnTo>
                  <a:lnTo>
                    <a:pt x="740954" y="95216"/>
                  </a:lnTo>
                  <a:lnTo>
                    <a:pt x="761945" y="109307"/>
                  </a:lnTo>
                  <a:lnTo>
                    <a:pt x="775398" y="119397"/>
                  </a:lnTo>
                  <a:lnTo>
                    <a:pt x="785835" y="105480"/>
                  </a:lnTo>
                  <a:lnTo>
                    <a:pt x="771629" y="94868"/>
                  </a:lnTo>
                  <a:lnTo>
                    <a:pt x="749941" y="80313"/>
                  </a:lnTo>
                  <a:lnTo>
                    <a:pt x="742055" y="75558"/>
                  </a:lnTo>
                  <a:close/>
                </a:path>
                <a:path w="990600" h="1036320">
                  <a:moveTo>
                    <a:pt x="799810" y="116497"/>
                  </a:moveTo>
                  <a:lnTo>
                    <a:pt x="788677" y="129892"/>
                  </a:lnTo>
                  <a:lnTo>
                    <a:pt x="802130" y="141084"/>
                  </a:lnTo>
                  <a:lnTo>
                    <a:pt x="821149" y="158539"/>
                  </a:lnTo>
                  <a:lnTo>
                    <a:pt x="826774" y="164279"/>
                  </a:lnTo>
                  <a:lnTo>
                    <a:pt x="839183" y="152102"/>
                  </a:lnTo>
                  <a:lnTo>
                    <a:pt x="832920" y="145723"/>
                  </a:lnTo>
                  <a:lnTo>
                    <a:pt x="813263" y="127689"/>
                  </a:lnTo>
                  <a:lnTo>
                    <a:pt x="799810" y="116497"/>
                  </a:lnTo>
                  <a:close/>
                </a:path>
                <a:path w="990600" h="1036320">
                  <a:moveTo>
                    <a:pt x="851360" y="164511"/>
                  </a:moveTo>
                  <a:lnTo>
                    <a:pt x="838951" y="176689"/>
                  </a:lnTo>
                  <a:lnTo>
                    <a:pt x="855767" y="195593"/>
                  </a:lnTo>
                  <a:lnTo>
                    <a:pt x="871424" y="215193"/>
                  </a:lnTo>
                  <a:lnTo>
                    <a:pt x="871714" y="215599"/>
                  </a:lnTo>
                  <a:lnTo>
                    <a:pt x="885804" y="205393"/>
                  </a:lnTo>
                  <a:lnTo>
                    <a:pt x="884993" y="204291"/>
                  </a:lnTo>
                  <a:lnTo>
                    <a:pt x="868756" y="184053"/>
                  </a:lnTo>
                  <a:lnTo>
                    <a:pt x="851360" y="164511"/>
                  </a:lnTo>
                  <a:close/>
                </a:path>
                <a:path w="990600" h="1036320">
                  <a:moveTo>
                    <a:pt x="896010" y="219484"/>
                  </a:moveTo>
                  <a:lnTo>
                    <a:pt x="881861" y="229690"/>
                  </a:lnTo>
                  <a:lnTo>
                    <a:pt x="885920" y="235315"/>
                  </a:lnTo>
                  <a:lnTo>
                    <a:pt x="899373" y="256074"/>
                  </a:lnTo>
                  <a:lnTo>
                    <a:pt x="909289" y="273065"/>
                  </a:lnTo>
                  <a:lnTo>
                    <a:pt x="924308" y="264309"/>
                  </a:lnTo>
                  <a:lnTo>
                    <a:pt x="913986" y="246564"/>
                  </a:lnTo>
                  <a:lnTo>
                    <a:pt x="900069" y="225109"/>
                  </a:lnTo>
                  <a:lnTo>
                    <a:pt x="896010" y="219484"/>
                  </a:lnTo>
                  <a:close/>
                </a:path>
                <a:path w="990600" h="1036320">
                  <a:moveTo>
                    <a:pt x="932716" y="280023"/>
                  </a:moveTo>
                  <a:lnTo>
                    <a:pt x="917291" y="288026"/>
                  </a:lnTo>
                  <a:lnTo>
                    <a:pt x="922916" y="298985"/>
                  </a:lnTo>
                  <a:lnTo>
                    <a:pt x="933006" y="321137"/>
                  </a:lnTo>
                  <a:lnTo>
                    <a:pt x="938456" y="334764"/>
                  </a:lnTo>
                  <a:lnTo>
                    <a:pt x="954577" y="328327"/>
                  </a:lnTo>
                  <a:lnTo>
                    <a:pt x="948836" y="313888"/>
                  </a:lnTo>
                  <a:lnTo>
                    <a:pt x="938398" y="290983"/>
                  </a:lnTo>
                  <a:lnTo>
                    <a:pt x="932716" y="280023"/>
                  </a:lnTo>
                  <a:close/>
                </a:path>
                <a:path w="990600" h="1036320">
                  <a:moveTo>
                    <a:pt x="960839" y="344970"/>
                  </a:moveTo>
                  <a:lnTo>
                    <a:pt x="944371" y="350653"/>
                  </a:lnTo>
                  <a:lnTo>
                    <a:pt x="949822" y="366541"/>
                  </a:lnTo>
                  <a:lnTo>
                    <a:pt x="956548" y="389736"/>
                  </a:lnTo>
                  <a:lnTo>
                    <a:pt x="958926" y="399884"/>
                  </a:lnTo>
                  <a:lnTo>
                    <a:pt x="975858" y="395825"/>
                  </a:lnTo>
                  <a:lnTo>
                    <a:pt x="973248" y="384923"/>
                  </a:lnTo>
                  <a:lnTo>
                    <a:pt x="966290" y="360858"/>
                  </a:lnTo>
                  <a:lnTo>
                    <a:pt x="960839" y="344970"/>
                  </a:lnTo>
                  <a:close/>
                </a:path>
                <a:path w="990600" h="1036320">
                  <a:moveTo>
                    <a:pt x="979801" y="413164"/>
                  </a:moveTo>
                  <a:lnTo>
                    <a:pt x="962695" y="416411"/>
                  </a:lnTo>
                  <a:lnTo>
                    <a:pt x="966580" y="436823"/>
                  </a:lnTo>
                  <a:lnTo>
                    <a:pt x="969885" y="460598"/>
                  </a:lnTo>
                  <a:lnTo>
                    <a:pt x="970465" y="467150"/>
                  </a:lnTo>
                  <a:lnTo>
                    <a:pt x="987803" y="465585"/>
                  </a:lnTo>
                  <a:lnTo>
                    <a:pt x="987107" y="458162"/>
                  </a:lnTo>
                  <a:lnTo>
                    <a:pt x="983628" y="433575"/>
                  </a:lnTo>
                  <a:lnTo>
                    <a:pt x="979801" y="413164"/>
                  </a:lnTo>
                  <a:close/>
                </a:path>
                <a:path w="990600" h="1036320">
                  <a:moveTo>
                    <a:pt x="989369" y="482865"/>
                  </a:moveTo>
                  <a:lnTo>
                    <a:pt x="972031" y="484489"/>
                  </a:lnTo>
                  <a:lnTo>
                    <a:pt x="973132" y="508554"/>
                  </a:lnTo>
                  <a:lnTo>
                    <a:pt x="972958" y="532561"/>
                  </a:lnTo>
                  <a:lnTo>
                    <a:pt x="972842" y="535402"/>
                  </a:lnTo>
                  <a:lnTo>
                    <a:pt x="990180" y="536272"/>
                  </a:lnTo>
                  <a:lnTo>
                    <a:pt x="990354" y="532677"/>
                  </a:lnTo>
                  <a:lnTo>
                    <a:pt x="990470" y="507800"/>
                  </a:lnTo>
                  <a:lnTo>
                    <a:pt x="989369" y="482865"/>
                  </a:lnTo>
                  <a:close/>
                </a:path>
                <a:path w="990600" h="1036320">
                  <a:moveTo>
                    <a:pt x="971915" y="552799"/>
                  </a:moveTo>
                  <a:lnTo>
                    <a:pt x="971741" y="556626"/>
                  </a:lnTo>
                  <a:lnTo>
                    <a:pt x="969305" y="580517"/>
                  </a:lnTo>
                  <a:lnTo>
                    <a:pt x="965826" y="603712"/>
                  </a:lnTo>
                  <a:lnTo>
                    <a:pt x="983048" y="606321"/>
                  </a:lnTo>
                  <a:lnTo>
                    <a:pt x="986643" y="582256"/>
                  </a:lnTo>
                  <a:lnTo>
                    <a:pt x="989079" y="557496"/>
                  </a:lnTo>
                  <a:lnTo>
                    <a:pt x="989311" y="553668"/>
                  </a:lnTo>
                  <a:lnTo>
                    <a:pt x="971915" y="552799"/>
                  </a:lnTo>
                  <a:close/>
                </a:path>
                <a:path w="990600" h="1036320">
                  <a:moveTo>
                    <a:pt x="962521" y="620413"/>
                  </a:moveTo>
                  <a:lnTo>
                    <a:pt x="961013" y="628183"/>
                  </a:lnTo>
                  <a:lnTo>
                    <a:pt x="955099" y="651668"/>
                  </a:lnTo>
                  <a:lnTo>
                    <a:pt x="949532" y="670050"/>
                  </a:lnTo>
                  <a:lnTo>
                    <a:pt x="966232" y="675037"/>
                  </a:lnTo>
                  <a:lnTo>
                    <a:pt x="971973" y="655901"/>
                  </a:lnTo>
                  <a:lnTo>
                    <a:pt x="978061" y="631546"/>
                  </a:lnTo>
                  <a:lnTo>
                    <a:pt x="979627" y="623776"/>
                  </a:lnTo>
                  <a:lnTo>
                    <a:pt x="962521" y="620413"/>
                  </a:lnTo>
                  <a:close/>
                </a:path>
                <a:path w="990600" h="1036320">
                  <a:moveTo>
                    <a:pt x="944081" y="686113"/>
                  </a:moveTo>
                  <a:lnTo>
                    <a:pt x="939848" y="697942"/>
                  </a:lnTo>
                  <a:lnTo>
                    <a:pt x="930454" y="720674"/>
                  </a:lnTo>
                  <a:lnTo>
                    <a:pt x="924366" y="733431"/>
                  </a:lnTo>
                  <a:lnTo>
                    <a:pt x="940138" y="740911"/>
                  </a:lnTo>
                  <a:lnTo>
                    <a:pt x="946516" y="727284"/>
                  </a:lnTo>
                  <a:lnTo>
                    <a:pt x="956258" y="703799"/>
                  </a:lnTo>
                  <a:lnTo>
                    <a:pt x="960491" y="691970"/>
                  </a:lnTo>
                  <a:lnTo>
                    <a:pt x="944081" y="686113"/>
                  </a:lnTo>
                  <a:close/>
                </a:path>
                <a:path w="990600" h="1036320">
                  <a:moveTo>
                    <a:pt x="916827" y="748624"/>
                  </a:moveTo>
                  <a:lnTo>
                    <a:pt x="908129" y="764860"/>
                  </a:lnTo>
                  <a:lnTo>
                    <a:pt x="895256" y="786316"/>
                  </a:lnTo>
                  <a:lnTo>
                    <a:pt x="890849" y="792869"/>
                  </a:lnTo>
                  <a:lnTo>
                    <a:pt x="905288" y="802553"/>
                  </a:lnTo>
                  <a:lnTo>
                    <a:pt x="910159" y="795304"/>
                  </a:lnTo>
                  <a:lnTo>
                    <a:pt x="923496" y="773095"/>
                  </a:lnTo>
                  <a:lnTo>
                    <a:pt x="932194" y="756858"/>
                  </a:lnTo>
                  <a:lnTo>
                    <a:pt x="916827" y="748624"/>
                  </a:lnTo>
                  <a:close/>
                </a:path>
                <a:path w="990600" h="1036320">
                  <a:moveTo>
                    <a:pt x="881165" y="807308"/>
                  </a:moveTo>
                  <a:lnTo>
                    <a:pt x="865857" y="827719"/>
                  </a:lnTo>
                  <a:lnTo>
                    <a:pt x="849389" y="847551"/>
                  </a:lnTo>
                  <a:lnTo>
                    <a:pt x="862436" y="859033"/>
                  </a:lnTo>
                  <a:lnTo>
                    <a:pt x="879774" y="838157"/>
                  </a:lnTo>
                  <a:lnTo>
                    <a:pt x="895546" y="816992"/>
                  </a:lnTo>
                  <a:lnTo>
                    <a:pt x="881165" y="807308"/>
                  </a:lnTo>
                  <a:close/>
                </a:path>
                <a:path w="990600" h="1036320">
                  <a:moveTo>
                    <a:pt x="837907" y="860019"/>
                  </a:moveTo>
                  <a:lnTo>
                    <a:pt x="831935" y="866513"/>
                  </a:lnTo>
                  <a:lnTo>
                    <a:pt x="813727" y="884374"/>
                  </a:lnTo>
                  <a:lnTo>
                    <a:pt x="801028" y="895681"/>
                  </a:lnTo>
                  <a:lnTo>
                    <a:pt x="812567" y="908671"/>
                  </a:lnTo>
                  <a:lnTo>
                    <a:pt x="825904" y="896783"/>
                  </a:lnTo>
                  <a:lnTo>
                    <a:pt x="844750" y="878285"/>
                  </a:lnTo>
                  <a:lnTo>
                    <a:pt x="850664" y="871790"/>
                  </a:lnTo>
                  <a:lnTo>
                    <a:pt x="837907" y="860019"/>
                  </a:lnTo>
                  <a:close/>
                </a:path>
                <a:path w="990600" h="1036320">
                  <a:moveTo>
                    <a:pt x="788039" y="906583"/>
                  </a:moveTo>
                  <a:lnTo>
                    <a:pt x="775282" y="916789"/>
                  </a:lnTo>
                  <a:lnTo>
                    <a:pt x="755102" y="931344"/>
                  </a:lnTo>
                  <a:lnTo>
                    <a:pt x="746636" y="936853"/>
                  </a:lnTo>
                  <a:lnTo>
                    <a:pt x="756088" y="951408"/>
                  </a:lnTo>
                  <a:lnTo>
                    <a:pt x="765308" y="945435"/>
                  </a:lnTo>
                  <a:lnTo>
                    <a:pt x="786125" y="930358"/>
                  </a:lnTo>
                  <a:lnTo>
                    <a:pt x="798940" y="920152"/>
                  </a:lnTo>
                  <a:lnTo>
                    <a:pt x="788039" y="906583"/>
                  </a:lnTo>
                  <a:close/>
                </a:path>
                <a:path w="990600" h="1036320">
                  <a:moveTo>
                    <a:pt x="732314" y="945957"/>
                  </a:moveTo>
                  <a:lnTo>
                    <a:pt x="713178" y="957091"/>
                  </a:lnTo>
                  <a:lnTo>
                    <a:pt x="691491" y="968340"/>
                  </a:lnTo>
                  <a:lnTo>
                    <a:pt x="687142" y="970254"/>
                  </a:lnTo>
                  <a:lnTo>
                    <a:pt x="694390" y="986085"/>
                  </a:lnTo>
                  <a:lnTo>
                    <a:pt x="699435" y="983765"/>
                  </a:lnTo>
                  <a:lnTo>
                    <a:pt x="721934" y="972109"/>
                  </a:lnTo>
                  <a:lnTo>
                    <a:pt x="741070" y="961034"/>
                  </a:lnTo>
                  <a:lnTo>
                    <a:pt x="732314" y="945957"/>
                  </a:lnTo>
                  <a:close/>
                </a:path>
                <a:path w="990600" h="1036320">
                  <a:moveTo>
                    <a:pt x="671312" y="977502"/>
                  </a:moveTo>
                  <a:lnTo>
                    <a:pt x="669340" y="978372"/>
                  </a:lnTo>
                  <a:lnTo>
                    <a:pt x="646783" y="987360"/>
                  </a:lnTo>
                  <a:lnTo>
                    <a:pt x="623936" y="995247"/>
                  </a:lnTo>
                  <a:lnTo>
                    <a:pt x="623647" y="995305"/>
                  </a:lnTo>
                  <a:lnTo>
                    <a:pt x="628459" y="1012005"/>
                  </a:lnTo>
                  <a:lnTo>
                    <a:pt x="629561" y="1011657"/>
                  </a:lnTo>
                  <a:lnTo>
                    <a:pt x="653220" y="1003539"/>
                  </a:lnTo>
                  <a:lnTo>
                    <a:pt x="676530" y="994203"/>
                  </a:lnTo>
                  <a:lnTo>
                    <a:pt x="678560" y="993333"/>
                  </a:lnTo>
                  <a:lnTo>
                    <a:pt x="671312" y="977502"/>
                  </a:lnTo>
                  <a:close/>
                </a:path>
                <a:path w="990600" h="1036320">
                  <a:moveTo>
                    <a:pt x="606946" y="1000118"/>
                  </a:moveTo>
                  <a:lnTo>
                    <a:pt x="600742" y="1001915"/>
                  </a:lnTo>
                  <a:lnTo>
                    <a:pt x="577257" y="1007540"/>
                  </a:lnTo>
                  <a:lnTo>
                    <a:pt x="556846" y="1011367"/>
                  </a:lnTo>
                  <a:lnTo>
                    <a:pt x="560035" y="1028416"/>
                  </a:lnTo>
                  <a:lnTo>
                    <a:pt x="581316" y="1024415"/>
                  </a:lnTo>
                  <a:lnTo>
                    <a:pt x="605555" y="1018616"/>
                  </a:lnTo>
                  <a:lnTo>
                    <a:pt x="611759" y="1016818"/>
                  </a:lnTo>
                  <a:lnTo>
                    <a:pt x="606946" y="1000118"/>
                  </a:lnTo>
                  <a:close/>
                </a:path>
                <a:path w="990600" h="1036320">
                  <a:moveTo>
                    <a:pt x="540030" y="1013861"/>
                  </a:moveTo>
                  <a:lnTo>
                    <a:pt x="529882" y="1015252"/>
                  </a:lnTo>
                  <a:lnTo>
                    <a:pt x="505934" y="1017456"/>
                  </a:lnTo>
                  <a:lnTo>
                    <a:pt x="488885" y="1018210"/>
                  </a:lnTo>
                  <a:lnTo>
                    <a:pt x="489639" y="1035548"/>
                  </a:lnTo>
                  <a:lnTo>
                    <a:pt x="507499" y="1034794"/>
                  </a:lnTo>
                  <a:lnTo>
                    <a:pt x="532260" y="1032475"/>
                  </a:lnTo>
                  <a:lnTo>
                    <a:pt x="542465" y="1031083"/>
                  </a:lnTo>
                  <a:lnTo>
                    <a:pt x="540030" y="1013861"/>
                  </a:lnTo>
                  <a:close/>
                </a:path>
                <a:path w="990600" h="1036320">
                  <a:moveTo>
                    <a:pt x="420693" y="1015774"/>
                  </a:moveTo>
                  <a:lnTo>
                    <a:pt x="418953" y="1033113"/>
                  </a:lnTo>
                  <a:lnTo>
                    <a:pt x="432928" y="1034504"/>
                  </a:lnTo>
                  <a:lnTo>
                    <a:pt x="457805" y="1035780"/>
                  </a:lnTo>
                  <a:lnTo>
                    <a:pt x="471837" y="1035838"/>
                  </a:lnTo>
                  <a:lnTo>
                    <a:pt x="471953" y="1018442"/>
                  </a:lnTo>
                  <a:lnTo>
                    <a:pt x="457863" y="1018384"/>
                  </a:lnTo>
                  <a:lnTo>
                    <a:pt x="433856" y="1017108"/>
                  </a:lnTo>
                  <a:lnTo>
                    <a:pt x="420693" y="1015774"/>
                  </a:lnTo>
                  <a:close/>
                </a:path>
                <a:path w="990600" h="1036320">
                  <a:moveTo>
                    <a:pt x="353429" y="1004177"/>
                  </a:moveTo>
                  <a:lnTo>
                    <a:pt x="349195" y="1021051"/>
                  </a:lnTo>
                  <a:lnTo>
                    <a:pt x="358879" y="1023487"/>
                  </a:lnTo>
                  <a:lnTo>
                    <a:pt x="383408" y="1028300"/>
                  </a:lnTo>
                  <a:lnTo>
                    <a:pt x="401210" y="1030967"/>
                  </a:lnTo>
                  <a:lnTo>
                    <a:pt x="403819" y="1013803"/>
                  </a:lnTo>
                  <a:lnTo>
                    <a:pt x="386017" y="1011135"/>
                  </a:lnTo>
                  <a:lnTo>
                    <a:pt x="362300" y="1006380"/>
                  </a:lnTo>
                  <a:lnTo>
                    <a:pt x="353429" y="1004177"/>
                  </a:lnTo>
                  <a:close/>
                </a:path>
                <a:path w="990600" h="1036320">
                  <a:moveTo>
                    <a:pt x="288367" y="983533"/>
                  </a:moveTo>
                  <a:lnTo>
                    <a:pt x="281699" y="999596"/>
                  </a:lnTo>
                  <a:lnTo>
                    <a:pt x="286628" y="1001625"/>
                  </a:lnTo>
                  <a:lnTo>
                    <a:pt x="310460" y="1010149"/>
                  </a:lnTo>
                  <a:lnTo>
                    <a:pt x="331973" y="1016586"/>
                  </a:lnTo>
                  <a:lnTo>
                    <a:pt x="336960" y="999944"/>
                  </a:lnTo>
                  <a:lnTo>
                    <a:pt x="315447" y="993449"/>
                  </a:lnTo>
                  <a:lnTo>
                    <a:pt x="292484" y="985273"/>
                  </a:lnTo>
                  <a:lnTo>
                    <a:pt x="288367" y="983533"/>
                  </a:lnTo>
                  <a:close/>
                </a:path>
                <a:path w="990600" h="1036320">
                  <a:moveTo>
                    <a:pt x="226380" y="953959"/>
                  </a:moveTo>
                  <a:lnTo>
                    <a:pt x="218146" y="969326"/>
                  </a:lnTo>
                  <a:lnTo>
                    <a:pt x="240007" y="980982"/>
                  </a:lnTo>
                  <a:lnTo>
                    <a:pt x="263143" y="991883"/>
                  </a:lnTo>
                  <a:lnTo>
                    <a:pt x="265637" y="992927"/>
                  </a:lnTo>
                  <a:lnTo>
                    <a:pt x="272305" y="976864"/>
                  </a:lnTo>
                  <a:lnTo>
                    <a:pt x="269812" y="975821"/>
                  </a:lnTo>
                  <a:lnTo>
                    <a:pt x="247429" y="965267"/>
                  </a:lnTo>
                  <a:lnTo>
                    <a:pt x="226380" y="953959"/>
                  </a:lnTo>
                  <a:close/>
                </a:path>
                <a:path w="990600" h="1036320">
                  <a:moveTo>
                    <a:pt x="169495" y="916325"/>
                  </a:moveTo>
                  <a:lnTo>
                    <a:pt x="159115" y="930242"/>
                  </a:lnTo>
                  <a:lnTo>
                    <a:pt x="173438" y="940970"/>
                  </a:lnTo>
                  <a:lnTo>
                    <a:pt x="195125" y="955525"/>
                  </a:lnTo>
                  <a:lnTo>
                    <a:pt x="202837" y="960164"/>
                  </a:lnTo>
                  <a:lnTo>
                    <a:pt x="211825" y="945261"/>
                  </a:lnTo>
                  <a:lnTo>
                    <a:pt x="204113" y="940622"/>
                  </a:lnTo>
                  <a:lnTo>
                    <a:pt x="183122" y="926531"/>
                  </a:lnTo>
                  <a:lnTo>
                    <a:pt x="169495" y="916325"/>
                  </a:lnTo>
                  <a:close/>
                </a:path>
                <a:path w="990600" h="1036320">
                  <a:moveTo>
                    <a:pt x="118060" y="871384"/>
                  </a:moveTo>
                  <a:lnTo>
                    <a:pt x="105767" y="883678"/>
                  </a:lnTo>
                  <a:lnTo>
                    <a:pt x="111160" y="889129"/>
                  </a:lnTo>
                  <a:lnTo>
                    <a:pt x="121308" y="898755"/>
                  </a:lnTo>
                  <a:lnTo>
                    <a:pt x="131803" y="908149"/>
                  </a:lnTo>
                  <a:lnTo>
                    <a:pt x="145082" y="919166"/>
                  </a:lnTo>
                  <a:lnTo>
                    <a:pt x="156216" y="905771"/>
                  </a:lnTo>
                  <a:lnTo>
                    <a:pt x="142937" y="894753"/>
                  </a:lnTo>
                  <a:lnTo>
                    <a:pt x="132963" y="885823"/>
                  </a:lnTo>
                  <a:lnTo>
                    <a:pt x="123163" y="876487"/>
                  </a:lnTo>
                  <a:lnTo>
                    <a:pt x="118060" y="871384"/>
                  </a:lnTo>
                  <a:close/>
                </a:path>
                <a:path w="990600" h="1036320">
                  <a:moveTo>
                    <a:pt x="73179" y="819833"/>
                  </a:moveTo>
                  <a:lnTo>
                    <a:pt x="59378" y="830387"/>
                  </a:lnTo>
                  <a:lnTo>
                    <a:pt x="64713" y="837345"/>
                  </a:lnTo>
                  <a:lnTo>
                    <a:pt x="73411" y="848189"/>
                  </a:lnTo>
                  <a:lnTo>
                    <a:pt x="82457" y="858801"/>
                  </a:lnTo>
                  <a:lnTo>
                    <a:pt x="91734" y="869123"/>
                  </a:lnTo>
                  <a:lnTo>
                    <a:pt x="93532" y="871036"/>
                  </a:lnTo>
                  <a:lnTo>
                    <a:pt x="106173" y="859033"/>
                  </a:lnTo>
                  <a:lnTo>
                    <a:pt x="104376" y="857177"/>
                  </a:lnTo>
                  <a:lnTo>
                    <a:pt x="95388" y="847145"/>
                  </a:lnTo>
                  <a:lnTo>
                    <a:pt x="86690" y="836882"/>
                  </a:lnTo>
                  <a:lnTo>
                    <a:pt x="78224" y="826444"/>
                  </a:lnTo>
                  <a:lnTo>
                    <a:pt x="73179" y="819833"/>
                  </a:lnTo>
                  <a:close/>
                </a:path>
                <a:path w="990600" h="1036320">
                  <a:moveTo>
                    <a:pt x="35777" y="762599"/>
                  </a:moveTo>
                  <a:lnTo>
                    <a:pt x="20643" y="771239"/>
                  </a:lnTo>
                  <a:lnTo>
                    <a:pt x="25572" y="779821"/>
                  </a:lnTo>
                  <a:lnTo>
                    <a:pt x="32762" y="791709"/>
                  </a:lnTo>
                  <a:lnTo>
                    <a:pt x="40242" y="803422"/>
                  </a:lnTo>
                  <a:lnTo>
                    <a:pt x="48128" y="815020"/>
                  </a:lnTo>
                  <a:lnTo>
                    <a:pt x="48940" y="816180"/>
                  </a:lnTo>
                  <a:lnTo>
                    <a:pt x="63031" y="805974"/>
                  </a:lnTo>
                  <a:lnTo>
                    <a:pt x="62219" y="804814"/>
                  </a:lnTo>
                  <a:lnTo>
                    <a:pt x="54681" y="793680"/>
                  </a:lnTo>
                  <a:lnTo>
                    <a:pt x="47433" y="782373"/>
                  </a:lnTo>
                  <a:lnTo>
                    <a:pt x="40474" y="770833"/>
                  </a:lnTo>
                  <a:lnTo>
                    <a:pt x="35777" y="762599"/>
                  </a:lnTo>
                  <a:close/>
                </a:path>
                <a:path w="990600" h="1036320">
                  <a:moveTo>
                    <a:pt x="15772" y="722877"/>
                  </a:moveTo>
                  <a:lnTo>
                    <a:pt x="0" y="730184"/>
                  </a:lnTo>
                  <a:lnTo>
                    <a:pt x="5914" y="742883"/>
                  </a:lnTo>
                  <a:lnTo>
                    <a:pt x="12293" y="755698"/>
                  </a:lnTo>
                  <a:lnTo>
                    <a:pt x="27659" y="747522"/>
                  </a:lnTo>
                  <a:lnTo>
                    <a:pt x="27485" y="747232"/>
                  </a:lnTo>
                  <a:lnTo>
                    <a:pt x="21455" y="735113"/>
                  </a:lnTo>
                  <a:lnTo>
                    <a:pt x="15772" y="722877"/>
                  </a:lnTo>
                  <a:close/>
                </a:path>
              </a:pathLst>
            </a:custGeom>
            <a:solidFill>
              <a:srgbClr val="FF0000">
                <a:alpha val="50195"/>
              </a:srgbClr>
            </a:solidFill>
          </p:spPr>
          <p:txBody>
            <a:bodyPr wrap="square" lIns="0" tIns="0" rIns="0" bIns="0" rtlCol="0"/>
            <a:lstStyle/>
            <a:p>
              <a:endParaRPr/>
            </a:p>
          </p:txBody>
        </p:sp>
        <p:sp>
          <p:nvSpPr>
            <p:cNvPr id="13" name="object 8">
              <a:extLst>
                <a:ext uri="{FF2B5EF4-FFF2-40B4-BE49-F238E27FC236}">
                  <a16:creationId xmlns:a16="http://schemas.microsoft.com/office/drawing/2014/main" id="{9CDE5B6F-3687-4FAA-9628-6C91ACDC9CD0}"/>
                </a:ext>
              </a:extLst>
            </p:cNvPr>
            <p:cNvSpPr/>
            <p:nvPr/>
          </p:nvSpPr>
          <p:spPr>
            <a:xfrm>
              <a:off x="5333694" y="2998254"/>
              <a:ext cx="2877820" cy="2877820"/>
            </a:xfrm>
            <a:custGeom>
              <a:avLst/>
              <a:gdLst/>
              <a:ahLst/>
              <a:cxnLst/>
              <a:rect l="l" t="t" r="r" b="b"/>
              <a:pathLst>
                <a:path w="2877820" h="2877820">
                  <a:moveTo>
                    <a:pt x="2560112" y="537606"/>
                  </a:moveTo>
                  <a:lnTo>
                    <a:pt x="2546543" y="548449"/>
                  </a:lnTo>
                  <a:lnTo>
                    <a:pt x="2561098" y="566716"/>
                  </a:lnTo>
                  <a:lnTo>
                    <a:pt x="2578378" y="589505"/>
                  </a:lnTo>
                  <a:lnTo>
                    <a:pt x="2592236" y="579009"/>
                  </a:lnTo>
                  <a:lnTo>
                    <a:pt x="2574667" y="555814"/>
                  </a:lnTo>
                  <a:lnTo>
                    <a:pt x="2560112" y="537606"/>
                  </a:lnTo>
                  <a:close/>
                </a:path>
                <a:path w="2877820" h="2877820">
                  <a:moveTo>
                    <a:pt x="2496964" y="477008"/>
                  </a:moveTo>
                  <a:lnTo>
                    <a:pt x="2511693" y="550885"/>
                  </a:lnTo>
                  <a:lnTo>
                    <a:pt x="2512679" y="555582"/>
                  </a:lnTo>
                  <a:lnTo>
                    <a:pt x="2517260" y="558597"/>
                  </a:lnTo>
                  <a:lnTo>
                    <a:pt x="2526654" y="556742"/>
                  </a:lnTo>
                  <a:lnTo>
                    <a:pt x="2529727" y="552161"/>
                  </a:lnTo>
                  <a:lnTo>
                    <a:pt x="2523381" y="520454"/>
                  </a:lnTo>
                  <a:lnTo>
                    <a:pt x="2514940" y="510409"/>
                  </a:lnTo>
                  <a:lnTo>
                    <a:pt x="2501893" y="495680"/>
                  </a:lnTo>
                  <a:lnTo>
                    <a:pt x="2514882" y="484141"/>
                  </a:lnTo>
                  <a:lnTo>
                    <a:pt x="2518692" y="484141"/>
                  </a:lnTo>
                  <a:lnTo>
                    <a:pt x="2496964" y="477008"/>
                  </a:lnTo>
                  <a:close/>
                </a:path>
                <a:path w="2877820" h="2877820">
                  <a:moveTo>
                    <a:pt x="2519847" y="502831"/>
                  </a:moveTo>
                  <a:lnTo>
                    <a:pt x="2523381" y="520454"/>
                  </a:lnTo>
                  <a:lnTo>
                    <a:pt x="2535699" y="535112"/>
                  </a:lnTo>
                  <a:lnTo>
                    <a:pt x="2549036" y="523921"/>
                  </a:lnTo>
                  <a:lnTo>
                    <a:pt x="2535686" y="508032"/>
                  </a:lnTo>
                  <a:lnTo>
                    <a:pt x="2519847" y="502831"/>
                  </a:lnTo>
                  <a:close/>
                </a:path>
                <a:path w="2877820" h="2877820">
                  <a:moveTo>
                    <a:pt x="2514882" y="484141"/>
                  </a:moveTo>
                  <a:lnTo>
                    <a:pt x="2501893" y="495680"/>
                  </a:lnTo>
                  <a:lnTo>
                    <a:pt x="2514940" y="510409"/>
                  </a:lnTo>
                  <a:lnTo>
                    <a:pt x="2523381" y="520454"/>
                  </a:lnTo>
                  <a:lnTo>
                    <a:pt x="2519847" y="502831"/>
                  </a:lnTo>
                  <a:lnTo>
                    <a:pt x="2505662" y="498174"/>
                  </a:lnTo>
                  <a:lnTo>
                    <a:pt x="2516912" y="488200"/>
                  </a:lnTo>
                  <a:lnTo>
                    <a:pt x="2518494" y="488200"/>
                  </a:lnTo>
                  <a:lnTo>
                    <a:pt x="2514882" y="484141"/>
                  </a:lnTo>
                  <a:close/>
                </a:path>
                <a:path w="2877820" h="2877820">
                  <a:moveTo>
                    <a:pt x="2518692" y="484141"/>
                  </a:moveTo>
                  <a:lnTo>
                    <a:pt x="2514882" y="484141"/>
                  </a:lnTo>
                  <a:lnTo>
                    <a:pt x="2527987" y="498870"/>
                  </a:lnTo>
                  <a:lnTo>
                    <a:pt x="2535686" y="508032"/>
                  </a:lnTo>
                  <a:lnTo>
                    <a:pt x="2567650" y="518528"/>
                  </a:lnTo>
                  <a:lnTo>
                    <a:pt x="2572579" y="516034"/>
                  </a:lnTo>
                  <a:lnTo>
                    <a:pt x="2575594" y="506930"/>
                  </a:lnTo>
                  <a:lnTo>
                    <a:pt x="2573101" y="502001"/>
                  </a:lnTo>
                  <a:lnTo>
                    <a:pt x="2518692" y="484141"/>
                  </a:lnTo>
                  <a:close/>
                </a:path>
                <a:path w="2877820" h="2877820">
                  <a:moveTo>
                    <a:pt x="2518494" y="488200"/>
                  </a:moveTo>
                  <a:lnTo>
                    <a:pt x="2516912" y="488200"/>
                  </a:lnTo>
                  <a:lnTo>
                    <a:pt x="2519847" y="502831"/>
                  </a:lnTo>
                  <a:lnTo>
                    <a:pt x="2535686" y="508032"/>
                  </a:lnTo>
                  <a:lnTo>
                    <a:pt x="2527987" y="498870"/>
                  </a:lnTo>
                  <a:lnTo>
                    <a:pt x="2518494" y="488200"/>
                  </a:lnTo>
                  <a:close/>
                </a:path>
                <a:path w="2877820" h="2877820">
                  <a:moveTo>
                    <a:pt x="2516912" y="488200"/>
                  </a:moveTo>
                  <a:lnTo>
                    <a:pt x="2505662" y="498174"/>
                  </a:lnTo>
                  <a:lnTo>
                    <a:pt x="2519847" y="502831"/>
                  </a:lnTo>
                  <a:lnTo>
                    <a:pt x="2516912" y="488200"/>
                  </a:lnTo>
                  <a:close/>
                </a:path>
                <a:path w="2877820" h="2877820">
                  <a:moveTo>
                    <a:pt x="2602674" y="593158"/>
                  </a:moveTo>
                  <a:lnTo>
                    <a:pt x="2588583" y="603364"/>
                  </a:lnTo>
                  <a:lnTo>
                    <a:pt x="2603892" y="624646"/>
                  </a:lnTo>
                  <a:lnTo>
                    <a:pt x="2618389" y="645869"/>
                  </a:lnTo>
                  <a:lnTo>
                    <a:pt x="2632769" y="636127"/>
                  </a:lnTo>
                  <a:lnTo>
                    <a:pt x="2618041" y="614440"/>
                  </a:lnTo>
                  <a:lnTo>
                    <a:pt x="2602674" y="593158"/>
                  </a:lnTo>
                  <a:close/>
                </a:path>
                <a:path w="2877820" h="2877820">
                  <a:moveTo>
                    <a:pt x="2642511" y="650740"/>
                  </a:moveTo>
                  <a:lnTo>
                    <a:pt x="2627898" y="660192"/>
                  </a:lnTo>
                  <a:lnTo>
                    <a:pt x="2643381" y="684083"/>
                  </a:lnTo>
                  <a:lnTo>
                    <a:pt x="2655616" y="704147"/>
                  </a:lnTo>
                  <a:lnTo>
                    <a:pt x="2670461" y="695101"/>
                  </a:lnTo>
                  <a:lnTo>
                    <a:pt x="2657993" y="674689"/>
                  </a:lnTo>
                  <a:lnTo>
                    <a:pt x="2642511" y="650740"/>
                  </a:lnTo>
                  <a:close/>
                </a:path>
                <a:path w="2877820" h="2877820">
                  <a:moveTo>
                    <a:pt x="2679564" y="710178"/>
                  </a:moveTo>
                  <a:lnTo>
                    <a:pt x="2664488" y="718876"/>
                  </a:lnTo>
                  <a:lnTo>
                    <a:pt x="2679507" y="744971"/>
                  </a:lnTo>
                  <a:lnTo>
                    <a:pt x="2689944" y="764165"/>
                  </a:lnTo>
                  <a:lnTo>
                    <a:pt x="2705253" y="755872"/>
                  </a:lnTo>
                  <a:lnTo>
                    <a:pt x="2694583" y="736330"/>
                  </a:lnTo>
                  <a:lnTo>
                    <a:pt x="2679564" y="710178"/>
                  </a:lnTo>
                  <a:close/>
                </a:path>
                <a:path w="2877820" h="2877820">
                  <a:moveTo>
                    <a:pt x="2713545" y="771355"/>
                  </a:moveTo>
                  <a:lnTo>
                    <a:pt x="2698062" y="779299"/>
                  </a:lnTo>
                  <a:lnTo>
                    <a:pt x="2712327" y="807134"/>
                  </a:lnTo>
                  <a:lnTo>
                    <a:pt x="2721315" y="825806"/>
                  </a:lnTo>
                  <a:lnTo>
                    <a:pt x="2736971" y="818267"/>
                  </a:lnTo>
                  <a:lnTo>
                    <a:pt x="2727809" y="799247"/>
                  </a:lnTo>
                  <a:lnTo>
                    <a:pt x="2713545" y="771355"/>
                  </a:lnTo>
                  <a:close/>
                </a:path>
                <a:path w="2877820" h="2877820">
                  <a:moveTo>
                    <a:pt x="2744510" y="834156"/>
                  </a:moveTo>
                  <a:lnTo>
                    <a:pt x="2728679" y="841347"/>
                  </a:lnTo>
                  <a:lnTo>
                    <a:pt x="2741842" y="870515"/>
                  </a:lnTo>
                  <a:lnTo>
                    <a:pt x="2749612" y="888897"/>
                  </a:lnTo>
                  <a:lnTo>
                    <a:pt x="2765617" y="882112"/>
                  </a:lnTo>
                  <a:lnTo>
                    <a:pt x="2757731" y="863382"/>
                  </a:lnTo>
                  <a:lnTo>
                    <a:pt x="2744510" y="834156"/>
                  </a:lnTo>
                  <a:close/>
                </a:path>
                <a:path w="2877820" h="2877820">
                  <a:moveTo>
                    <a:pt x="2772401" y="898407"/>
                  </a:moveTo>
                  <a:lnTo>
                    <a:pt x="2756223" y="904727"/>
                  </a:lnTo>
                  <a:lnTo>
                    <a:pt x="2768052" y="934939"/>
                  </a:lnTo>
                  <a:lnTo>
                    <a:pt x="2774721" y="953321"/>
                  </a:lnTo>
                  <a:lnTo>
                    <a:pt x="2791073" y="947349"/>
                  </a:lnTo>
                  <a:lnTo>
                    <a:pt x="2784231" y="928560"/>
                  </a:lnTo>
                  <a:lnTo>
                    <a:pt x="2772401" y="898407"/>
                  </a:lnTo>
                  <a:close/>
                </a:path>
                <a:path w="2877820" h="2877820">
                  <a:moveTo>
                    <a:pt x="2797104" y="963875"/>
                  </a:moveTo>
                  <a:lnTo>
                    <a:pt x="2780577" y="969442"/>
                  </a:lnTo>
                  <a:lnTo>
                    <a:pt x="2791015" y="1000292"/>
                  </a:lnTo>
                  <a:lnTo>
                    <a:pt x="2796756" y="1018848"/>
                  </a:lnTo>
                  <a:lnTo>
                    <a:pt x="2813340" y="1013687"/>
                  </a:lnTo>
                  <a:lnTo>
                    <a:pt x="2807483" y="994725"/>
                  </a:lnTo>
                  <a:lnTo>
                    <a:pt x="2797104" y="963875"/>
                  </a:lnTo>
                  <a:close/>
                </a:path>
                <a:path w="2877820" h="2877820">
                  <a:moveTo>
                    <a:pt x="2818501" y="1030561"/>
                  </a:moveTo>
                  <a:lnTo>
                    <a:pt x="2801801" y="1035316"/>
                  </a:lnTo>
                  <a:lnTo>
                    <a:pt x="2810614" y="1066398"/>
                  </a:lnTo>
                  <a:lnTo>
                    <a:pt x="2815485" y="1085418"/>
                  </a:lnTo>
                  <a:lnTo>
                    <a:pt x="2832360" y="1081069"/>
                  </a:lnTo>
                  <a:lnTo>
                    <a:pt x="2827373" y="1061643"/>
                  </a:lnTo>
                  <a:lnTo>
                    <a:pt x="2818501" y="1030561"/>
                  </a:lnTo>
                  <a:close/>
                </a:path>
                <a:path w="2877820" h="2877820">
                  <a:moveTo>
                    <a:pt x="2836651" y="1098175"/>
                  </a:moveTo>
                  <a:lnTo>
                    <a:pt x="2819718" y="1102060"/>
                  </a:lnTo>
                  <a:lnTo>
                    <a:pt x="2826967" y="1133200"/>
                  </a:lnTo>
                  <a:lnTo>
                    <a:pt x="2830968" y="1152800"/>
                  </a:lnTo>
                  <a:lnTo>
                    <a:pt x="2848016" y="1149321"/>
                  </a:lnTo>
                  <a:lnTo>
                    <a:pt x="2843899" y="1129257"/>
                  </a:lnTo>
                  <a:lnTo>
                    <a:pt x="2836651" y="1098175"/>
                  </a:lnTo>
                  <a:close/>
                </a:path>
                <a:path w="2877820" h="2877820">
                  <a:moveTo>
                    <a:pt x="2851495" y="1166543"/>
                  </a:moveTo>
                  <a:lnTo>
                    <a:pt x="2834389" y="1169674"/>
                  </a:lnTo>
                  <a:lnTo>
                    <a:pt x="2840014" y="1200466"/>
                  </a:lnTo>
                  <a:lnTo>
                    <a:pt x="2843145" y="1220878"/>
                  </a:lnTo>
                  <a:lnTo>
                    <a:pt x="2860367" y="1218210"/>
                  </a:lnTo>
                  <a:lnTo>
                    <a:pt x="2857120" y="1197393"/>
                  </a:lnTo>
                  <a:lnTo>
                    <a:pt x="2851495" y="1166543"/>
                  </a:lnTo>
                  <a:close/>
                </a:path>
                <a:path w="2877820" h="2877820">
                  <a:moveTo>
                    <a:pt x="2862977" y="1235607"/>
                  </a:moveTo>
                  <a:lnTo>
                    <a:pt x="2845754" y="1237868"/>
                  </a:lnTo>
                  <a:lnTo>
                    <a:pt x="2849756" y="1268196"/>
                  </a:lnTo>
                  <a:lnTo>
                    <a:pt x="2852075" y="1289477"/>
                  </a:lnTo>
                  <a:lnTo>
                    <a:pt x="2869355" y="1287622"/>
                  </a:lnTo>
                  <a:lnTo>
                    <a:pt x="2866978" y="1265934"/>
                  </a:lnTo>
                  <a:lnTo>
                    <a:pt x="2862977" y="1235607"/>
                  </a:lnTo>
                  <a:close/>
                </a:path>
                <a:path w="2877820" h="2877820">
                  <a:moveTo>
                    <a:pt x="2871153" y="1305134"/>
                  </a:moveTo>
                  <a:lnTo>
                    <a:pt x="2853815" y="1306584"/>
                  </a:lnTo>
                  <a:lnTo>
                    <a:pt x="2856250" y="1336274"/>
                  </a:lnTo>
                  <a:lnTo>
                    <a:pt x="2857584" y="1358425"/>
                  </a:lnTo>
                  <a:lnTo>
                    <a:pt x="2874980" y="1357381"/>
                  </a:lnTo>
                  <a:lnTo>
                    <a:pt x="2873588" y="1334824"/>
                  </a:lnTo>
                  <a:lnTo>
                    <a:pt x="2871153" y="1305134"/>
                  </a:lnTo>
                  <a:close/>
                </a:path>
                <a:path w="2877820" h="2877820">
                  <a:moveTo>
                    <a:pt x="2875850" y="1374952"/>
                  </a:moveTo>
                  <a:lnTo>
                    <a:pt x="2858512" y="1375590"/>
                  </a:lnTo>
                  <a:lnTo>
                    <a:pt x="2859497" y="1404410"/>
                  </a:lnTo>
                  <a:lnTo>
                    <a:pt x="2859787" y="1427547"/>
                  </a:lnTo>
                  <a:lnTo>
                    <a:pt x="2877183" y="1427315"/>
                  </a:lnTo>
                  <a:lnTo>
                    <a:pt x="2876893" y="1403830"/>
                  </a:lnTo>
                  <a:lnTo>
                    <a:pt x="2875850" y="1374952"/>
                  </a:lnTo>
                  <a:close/>
                </a:path>
                <a:path w="2877820" h="2877820">
                  <a:moveTo>
                    <a:pt x="2859845" y="1444711"/>
                  </a:moveTo>
                  <a:lnTo>
                    <a:pt x="2859433" y="1472835"/>
                  </a:lnTo>
                  <a:lnTo>
                    <a:pt x="2858628" y="1496668"/>
                  </a:lnTo>
                  <a:lnTo>
                    <a:pt x="2876024" y="1497306"/>
                  </a:lnTo>
                  <a:lnTo>
                    <a:pt x="2876838" y="1472661"/>
                  </a:lnTo>
                  <a:lnTo>
                    <a:pt x="2877241" y="1444943"/>
                  </a:lnTo>
                  <a:lnTo>
                    <a:pt x="2859845" y="1444711"/>
                  </a:lnTo>
                  <a:close/>
                </a:path>
                <a:path w="2877820" h="2877820">
                  <a:moveTo>
                    <a:pt x="2857816" y="1513891"/>
                  </a:moveTo>
                  <a:lnTo>
                    <a:pt x="2856192" y="1540739"/>
                  </a:lnTo>
                  <a:lnTo>
                    <a:pt x="2854105" y="1565732"/>
                  </a:lnTo>
                  <a:lnTo>
                    <a:pt x="2871443" y="1567182"/>
                  </a:lnTo>
                  <a:lnTo>
                    <a:pt x="2873588" y="1541783"/>
                  </a:lnTo>
                  <a:lnTo>
                    <a:pt x="2875212" y="1514877"/>
                  </a:lnTo>
                  <a:lnTo>
                    <a:pt x="2857816" y="1513891"/>
                  </a:lnTo>
                  <a:close/>
                </a:path>
                <a:path w="2877820" h="2877820">
                  <a:moveTo>
                    <a:pt x="2852481" y="1582838"/>
                  </a:moveTo>
                  <a:lnTo>
                    <a:pt x="2849698" y="1608643"/>
                  </a:lnTo>
                  <a:lnTo>
                    <a:pt x="2846276" y="1634448"/>
                  </a:lnTo>
                  <a:lnTo>
                    <a:pt x="2863556" y="1636709"/>
                  </a:lnTo>
                  <a:lnTo>
                    <a:pt x="2866978" y="1610499"/>
                  </a:lnTo>
                  <a:lnTo>
                    <a:pt x="2869761" y="1584694"/>
                  </a:lnTo>
                  <a:lnTo>
                    <a:pt x="2852481" y="1582838"/>
                  </a:lnTo>
                  <a:close/>
                </a:path>
                <a:path w="2877820" h="2877820">
                  <a:moveTo>
                    <a:pt x="2843841" y="1651438"/>
                  </a:moveTo>
                  <a:lnTo>
                    <a:pt x="2839956" y="1676199"/>
                  </a:lnTo>
                  <a:lnTo>
                    <a:pt x="2835143" y="1702700"/>
                  </a:lnTo>
                  <a:lnTo>
                    <a:pt x="2852249" y="1705773"/>
                  </a:lnTo>
                  <a:lnTo>
                    <a:pt x="2857120" y="1678866"/>
                  </a:lnTo>
                  <a:lnTo>
                    <a:pt x="2861005" y="1654106"/>
                  </a:lnTo>
                  <a:lnTo>
                    <a:pt x="2843841" y="1651438"/>
                  </a:lnTo>
                  <a:close/>
                </a:path>
                <a:path w="2877820" h="2877820">
                  <a:moveTo>
                    <a:pt x="2831838" y="1719574"/>
                  </a:moveTo>
                  <a:lnTo>
                    <a:pt x="2826967" y="1743291"/>
                  </a:lnTo>
                  <a:lnTo>
                    <a:pt x="2820762" y="1770313"/>
                  </a:lnTo>
                  <a:lnTo>
                    <a:pt x="2837694" y="1774257"/>
                  </a:lnTo>
                  <a:lnTo>
                    <a:pt x="2844015" y="1746770"/>
                  </a:lnTo>
                  <a:lnTo>
                    <a:pt x="2848886" y="1723053"/>
                  </a:lnTo>
                  <a:lnTo>
                    <a:pt x="2831838" y="1719574"/>
                  </a:lnTo>
                  <a:close/>
                </a:path>
                <a:path w="2877820" h="2877820">
                  <a:moveTo>
                    <a:pt x="2816587" y="1787014"/>
                  </a:moveTo>
                  <a:lnTo>
                    <a:pt x="2810789" y="1809745"/>
                  </a:lnTo>
                  <a:lnTo>
                    <a:pt x="2803018" y="1837174"/>
                  </a:lnTo>
                  <a:lnTo>
                    <a:pt x="2819776" y="1841929"/>
                  </a:lnTo>
                  <a:lnTo>
                    <a:pt x="2827605" y="1814094"/>
                  </a:lnTo>
                  <a:lnTo>
                    <a:pt x="2833461" y="1791363"/>
                  </a:lnTo>
                  <a:lnTo>
                    <a:pt x="2816587" y="1787014"/>
                  </a:lnTo>
                  <a:close/>
                </a:path>
                <a:path w="2877820" h="2877820">
                  <a:moveTo>
                    <a:pt x="2798089" y="1853642"/>
                  </a:moveTo>
                  <a:lnTo>
                    <a:pt x="2791305" y="1875562"/>
                  </a:lnTo>
                  <a:lnTo>
                    <a:pt x="2782085" y="1903106"/>
                  </a:lnTo>
                  <a:lnTo>
                    <a:pt x="2798611" y="1908615"/>
                  </a:lnTo>
                  <a:lnTo>
                    <a:pt x="2807947" y="1880665"/>
                  </a:lnTo>
                  <a:lnTo>
                    <a:pt x="2814674" y="1858745"/>
                  </a:lnTo>
                  <a:lnTo>
                    <a:pt x="2798089" y="1853642"/>
                  </a:lnTo>
                  <a:close/>
                </a:path>
                <a:path w="2877820" h="2877820">
                  <a:moveTo>
                    <a:pt x="2776344" y="1919284"/>
                  </a:moveTo>
                  <a:lnTo>
                    <a:pt x="2768690" y="1940450"/>
                  </a:lnTo>
                  <a:lnTo>
                    <a:pt x="2757963" y="1967878"/>
                  </a:lnTo>
                  <a:lnTo>
                    <a:pt x="2774199" y="1974257"/>
                  </a:lnTo>
                  <a:lnTo>
                    <a:pt x="2785042" y="1946365"/>
                  </a:lnTo>
                  <a:lnTo>
                    <a:pt x="2792697" y="1925199"/>
                  </a:lnTo>
                  <a:lnTo>
                    <a:pt x="2776344" y="1919284"/>
                  </a:lnTo>
                  <a:close/>
                </a:path>
                <a:path w="2877820" h="2877820">
                  <a:moveTo>
                    <a:pt x="2751468" y="1983825"/>
                  </a:moveTo>
                  <a:lnTo>
                    <a:pt x="2742828" y="2004411"/>
                  </a:lnTo>
                  <a:lnTo>
                    <a:pt x="2730709" y="2031433"/>
                  </a:lnTo>
                  <a:lnTo>
                    <a:pt x="2746597" y="2038566"/>
                  </a:lnTo>
                  <a:lnTo>
                    <a:pt x="2758890" y="2011137"/>
                  </a:lnTo>
                  <a:lnTo>
                    <a:pt x="2767530" y="1990494"/>
                  </a:lnTo>
                  <a:lnTo>
                    <a:pt x="2751468" y="1983825"/>
                  </a:lnTo>
                  <a:close/>
                </a:path>
                <a:path w="2877820" h="2877820">
                  <a:moveTo>
                    <a:pt x="2723403" y="2047032"/>
                  </a:moveTo>
                  <a:lnTo>
                    <a:pt x="2713777" y="2067212"/>
                  </a:lnTo>
                  <a:lnTo>
                    <a:pt x="2700382" y="2093596"/>
                  </a:lnTo>
                  <a:lnTo>
                    <a:pt x="2715864" y="2101483"/>
                  </a:lnTo>
                  <a:lnTo>
                    <a:pt x="2729433" y="2074692"/>
                  </a:lnTo>
                  <a:lnTo>
                    <a:pt x="2739117" y="2054512"/>
                  </a:lnTo>
                  <a:lnTo>
                    <a:pt x="2723403" y="2047032"/>
                  </a:lnTo>
                  <a:close/>
                </a:path>
                <a:path w="2877820" h="2877820">
                  <a:moveTo>
                    <a:pt x="2692322" y="2108789"/>
                  </a:moveTo>
                  <a:lnTo>
                    <a:pt x="2681478" y="2128795"/>
                  </a:lnTo>
                  <a:lnTo>
                    <a:pt x="2667040" y="2154194"/>
                  </a:lnTo>
                  <a:lnTo>
                    <a:pt x="2682116" y="2162776"/>
                  </a:lnTo>
                  <a:lnTo>
                    <a:pt x="2696787" y="2137087"/>
                  </a:lnTo>
                  <a:lnTo>
                    <a:pt x="2707630" y="2117023"/>
                  </a:lnTo>
                  <a:lnTo>
                    <a:pt x="2692322" y="2108789"/>
                  </a:lnTo>
                  <a:close/>
                </a:path>
                <a:path w="2877820" h="2877820">
                  <a:moveTo>
                    <a:pt x="2658226" y="2168923"/>
                  </a:moveTo>
                  <a:lnTo>
                    <a:pt x="2646048" y="2189044"/>
                  </a:lnTo>
                  <a:lnTo>
                    <a:pt x="2630740" y="2213051"/>
                  </a:lnTo>
                  <a:lnTo>
                    <a:pt x="2645411" y="2222387"/>
                  </a:lnTo>
                  <a:lnTo>
                    <a:pt x="2660951" y="2198091"/>
                  </a:lnTo>
                  <a:lnTo>
                    <a:pt x="2673128" y="2177969"/>
                  </a:lnTo>
                  <a:lnTo>
                    <a:pt x="2658226" y="2168923"/>
                  </a:lnTo>
                  <a:close/>
                </a:path>
                <a:path w="2877820" h="2877820">
                  <a:moveTo>
                    <a:pt x="2621288" y="2227374"/>
                  </a:moveTo>
                  <a:lnTo>
                    <a:pt x="2607429" y="2247844"/>
                  </a:lnTo>
                  <a:lnTo>
                    <a:pt x="2591599" y="2270054"/>
                  </a:lnTo>
                  <a:lnTo>
                    <a:pt x="2605806" y="2280143"/>
                  </a:lnTo>
                  <a:lnTo>
                    <a:pt x="2621868" y="2257586"/>
                  </a:lnTo>
                  <a:lnTo>
                    <a:pt x="2635669" y="2237116"/>
                  </a:lnTo>
                  <a:lnTo>
                    <a:pt x="2621288" y="2227374"/>
                  </a:lnTo>
                  <a:close/>
                </a:path>
                <a:path w="2877820" h="2877820">
                  <a:moveTo>
                    <a:pt x="2581451" y="2283913"/>
                  </a:moveTo>
                  <a:lnTo>
                    <a:pt x="2565621" y="2305026"/>
                  </a:lnTo>
                  <a:lnTo>
                    <a:pt x="2549732" y="2325061"/>
                  </a:lnTo>
                  <a:lnTo>
                    <a:pt x="2563417" y="2335858"/>
                  </a:lnTo>
                  <a:lnTo>
                    <a:pt x="2579538" y="2315470"/>
                  </a:lnTo>
                  <a:lnTo>
                    <a:pt x="2595368" y="2294351"/>
                  </a:lnTo>
                  <a:lnTo>
                    <a:pt x="2581451" y="2283913"/>
                  </a:lnTo>
                  <a:close/>
                </a:path>
                <a:path w="2877820" h="2877820">
                  <a:moveTo>
                    <a:pt x="2538947" y="2338427"/>
                  </a:moveTo>
                  <a:lnTo>
                    <a:pt x="2520623" y="2360439"/>
                  </a:lnTo>
                  <a:lnTo>
                    <a:pt x="2505257" y="2377998"/>
                  </a:lnTo>
                  <a:lnTo>
                    <a:pt x="2518362" y="2389457"/>
                  </a:lnTo>
                  <a:lnTo>
                    <a:pt x="2534018" y="2371567"/>
                  </a:lnTo>
                  <a:lnTo>
                    <a:pt x="2552342" y="2349549"/>
                  </a:lnTo>
                  <a:lnTo>
                    <a:pt x="2538947" y="2338427"/>
                  </a:lnTo>
                  <a:close/>
                </a:path>
                <a:path w="2877820" h="2877820">
                  <a:moveTo>
                    <a:pt x="2493891" y="2390837"/>
                  </a:moveTo>
                  <a:lnTo>
                    <a:pt x="2472494" y="2414038"/>
                  </a:lnTo>
                  <a:lnTo>
                    <a:pt x="2458287" y="2428691"/>
                  </a:lnTo>
                  <a:lnTo>
                    <a:pt x="2470755" y="2440805"/>
                  </a:lnTo>
                  <a:lnTo>
                    <a:pt x="2485309" y="2425827"/>
                  </a:lnTo>
                  <a:lnTo>
                    <a:pt x="2506648" y="2402631"/>
                  </a:lnTo>
                  <a:lnTo>
                    <a:pt x="2493891" y="2390837"/>
                  </a:lnTo>
                  <a:close/>
                </a:path>
                <a:path w="2877820" h="2877820">
                  <a:moveTo>
                    <a:pt x="2446284" y="2440990"/>
                  </a:moveTo>
                  <a:lnTo>
                    <a:pt x="2421176" y="2465606"/>
                  </a:lnTo>
                  <a:lnTo>
                    <a:pt x="2408883" y="2477065"/>
                  </a:lnTo>
                  <a:lnTo>
                    <a:pt x="2420712" y="2489793"/>
                  </a:lnTo>
                  <a:lnTo>
                    <a:pt x="2433353" y="2478027"/>
                  </a:lnTo>
                  <a:lnTo>
                    <a:pt x="2458461" y="2453417"/>
                  </a:lnTo>
                  <a:lnTo>
                    <a:pt x="2446284" y="2440990"/>
                  </a:lnTo>
                  <a:close/>
                </a:path>
                <a:path w="2877820" h="2877820">
                  <a:moveTo>
                    <a:pt x="2396126" y="2488929"/>
                  </a:moveTo>
                  <a:lnTo>
                    <a:pt x="2394328" y="2490634"/>
                  </a:lnTo>
                  <a:lnTo>
                    <a:pt x="2366842" y="2514977"/>
                  </a:lnTo>
                  <a:lnTo>
                    <a:pt x="2357275" y="2523049"/>
                  </a:lnTo>
                  <a:lnTo>
                    <a:pt x="2368466" y="2536363"/>
                  </a:lnTo>
                  <a:lnTo>
                    <a:pt x="2378382" y="2527990"/>
                  </a:lnTo>
                  <a:lnTo>
                    <a:pt x="2406215" y="2503362"/>
                  </a:lnTo>
                  <a:lnTo>
                    <a:pt x="2408013" y="2501652"/>
                  </a:lnTo>
                  <a:lnTo>
                    <a:pt x="2396126" y="2488929"/>
                  </a:lnTo>
                  <a:close/>
                </a:path>
                <a:path w="2877820" h="2877820">
                  <a:moveTo>
                    <a:pt x="2343938" y="2534241"/>
                  </a:moveTo>
                  <a:lnTo>
                    <a:pt x="2338951" y="2538439"/>
                  </a:lnTo>
                  <a:lnTo>
                    <a:pt x="2310595" y="2561089"/>
                  </a:lnTo>
                  <a:lnTo>
                    <a:pt x="2303463" y="2566494"/>
                  </a:lnTo>
                  <a:lnTo>
                    <a:pt x="2314017" y="2580347"/>
                  </a:lnTo>
                  <a:lnTo>
                    <a:pt x="2321439" y="2574682"/>
                  </a:lnTo>
                  <a:lnTo>
                    <a:pt x="2350142" y="2551759"/>
                  </a:lnTo>
                  <a:lnTo>
                    <a:pt x="2355129" y="2547555"/>
                  </a:lnTo>
                  <a:lnTo>
                    <a:pt x="2343938" y="2534241"/>
                  </a:lnTo>
                  <a:close/>
                </a:path>
                <a:path w="2877820" h="2877820">
                  <a:moveTo>
                    <a:pt x="2289604" y="2577013"/>
                  </a:moveTo>
                  <a:lnTo>
                    <a:pt x="2281834" y="2582922"/>
                  </a:lnTo>
                  <a:lnTo>
                    <a:pt x="2252667" y="2603931"/>
                  </a:lnTo>
                  <a:lnTo>
                    <a:pt x="2247680" y="2607317"/>
                  </a:lnTo>
                  <a:lnTo>
                    <a:pt x="2257479" y="2621692"/>
                  </a:lnTo>
                  <a:lnTo>
                    <a:pt x="2262814" y="2618045"/>
                  </a:lnTo>
                  <a:lnTo>
                    <a:pt x="2292329" y="2596775"/>
                  </a:lnTo>
                  <a:lnTo>
                    <a:pt x="2300158" y="2590866"/>
                  </a:lnTo>
                  <a:lnTo>
                    <a:pt x="2289604" y="2577013"/>
                  </a:lnTo>
                  <a:close/>
                </a:path>
                <a:path w="2877820" h="2877820">
                  <a:moveTo>
                    <a:pt x="2233299" y="2617111"/>
                  </a:moveTo>
                  <a:lnTo>
                    <a:pt x="2223093" y="2624064"/>
                  </a:lnTo>
                  <a:lnTo>
                    <a:pt x="2193172" y="2643386"/>
                  </a:lnTo>
                  <a:lnTo>
                    <a:pt x="2189925" y="2645357"/>
                  </a:lnTo>
                  <a:lnTo>
                    <a:pt x="2199029" y="2660208"/>
                  </a:lnTo>
                  <a:lnTo>
                    <a:pt x="2202624" y="2657999"/>
                  </a:lnTo>
                  <a:lnTo>
                    <a:pt x="2232893" y="2638445"/>
                  </a:lnTo>
                  <a:lnTo>
                    <a:pt x="2243099" y="2631487"/>
                  </a:lnTo>
                  <a:lnTo>
                    <a:pt x="2233299" y="2617111"/>
                  </a:lnTo>
                  <a:close/>
                </a:path>
                <a:path w="2877820" h="2877820">
                  <a:moveTo>
                    <a:pt x="2175080" y="2654421"/>
                  </a:moveTo>
                  <a:lnTo>
                    <a:pt x="2162903" y="2661884"/>
                  </a:lnTo>
                  <a:lnTo>
                    <a:pt x="2132286" y="2679518"/>
                  </a:lnTo>
                  <a:lnTo>
                    <a:pt x="2130431" y="2680533"/>
                  </a:lnTo>
                  <a:lnTo>
                    <a:pt x="2138723" y="2695807"/>
                  </a:lnTo>
                  <a:lnTo>
                    <a:pt x="2140984" y="2694589"/>
                  </a:lnTo>
                  <a:lnTo>
                    <a:pt x="2171949" y="2676735"/>
                  </a:lnTo>
                  <a:lnTo>
                    <a:pt x="2184184" y="2669272"/>
                  </a:lnTo>
                  <a:lnTo>
                    <a:pt x="2175080" y="2654421"/>
                  </a:lnTo>
                  <a:close/>
                </a:path>
                <a:path w="2877820" h="2877820">
                  <a:moveTo>
                    <a:pt x="2115122" y="2688854"/>
                  </a:moveTo>
                  <a:lnTo>
                    <a:pt x="2101321" y="2696375"/>
                  </a:lnTo>
                  <a:lnTo>
                    <a:pt x="2070066" y="2712362"/>
                  </a:lnTo>
                  <a:lnTo>
                    <a:pt x="2069255" y="2712757"/>
                  </a:lnTo>
                  <a:lnTo>
                    <a:pt x="2076793" y="2728437"/>
                  </a:lnTo>
                  <a:lnTo>
                    <a:pt x="2078011" y="2727851"/>
                  </a:lnTo>
                  <a:lnTo>
                    <a:pt x="2109613" y="2711655"/>
                  </a:lnTo>
                  <a:lnTo>
                    <a:pt x="2123472" y="2704128"/>
                  </a:lnTo>
                  <a:lnTo>
                    <a:pt x="2115122" y="2688854"/>
                  </a:lnTo>
                  <a:close/>
                </a:path>
                <a:path w="2877820" h="2877820">
                  <a:moveTo>
                    <a:pt x="2053540" y="2720301"/>
                  </a:moveTo>
                  <a:lnTo>
                    <a:pt x="2038522" y="2727532"/>
                  </a:lnTo>
                  <a:lnTo>
                    <a:pt x="2006571" y="2741942"/>
                  </a:lnTo>
                  <a:lnTo>
                    <a:pt x="2013297" y="2757976"/>
                  </a:lnTo>
                  <a:lnTo>
                    <a:pt x="2013877" y="2757738"/>
                  </a:lnTo>
                  <a:lnTo>
                    <a:pt x="2046060" y="2743212"/>
                  </a:lnTo>
                  <a:lnTo>
                    <a:pt x="2061079" y="2735975"/>
                  </a:lnTo>
                  <a:lnTo>
                    <a:pt x="2053540" y="2720301"/>
                  </a:lnTo>
                  <a:close/>
                </a:path>
                <a:path w="2877820" h="2877820">
                  <a:moveTo>
                    <a:pt x="1990509" y="2748703"/>
                  </a:moveTo>
                  <a:lnTo>
                    <a:pt x="1974620" y="2755407"/>
                  </a:lnTo>
                  <a:lnTo>
                    <a:pt x="1942322" y="2768066"/>
                  </a:lnTo>
                  <a:lnTo>
                    <a:pt x="1947773" y="2784557"/>
                  </a:lnTo>
                  <a:lnTo>
                    <a:pt x="1948642" y="2784267"/>
                  </a:lnTo>
                  <a:lnTo>
                    <a:pt x="1981405" y="2771435"/>
                  </a:lnTo>
                  <a:lnTo>
                    <a:pt x="1997293" y="2764731"/>
                  </a:lnTo>
                  <a:lnTo>
                    <a:pt x="1990509" y="2748703"/>
                  </a:lnTo>
                  <a:close/>
                </a:path>
                <a:path w="2877820" h="2877820">
                  <a:moveTo>
                    <a:pt x="1926143" y="2773963"/>
                  </a:moveTo>
                  <a:lnTo>
                    <a:pt x="1909733" y="2779953"/>
                  </a:lnTo>
                  <a:lnTo>
                    <a:pt x="1877029" y="2790994"/>
                  </a:lnTo>
                  <a:lnTo>
                    <a:pt x="1882595" y="2807480"/>
                  </a:lnTo>
                  <a:lnTo>
                    <a:pt x="1915706" y="2796294"/>
                  </a:lnTo>
                  <a:lnTo>
                    <a:pt x="1932116" y="2790304"/>
                  </a:lnTo>
                  <a:lnTo>
                    <a:pt x="1926143" y="2773963"/>
                  </a:lnTo>
                  <a:close/>
                </a:path>
                <a:path w="2877820" h="2877820">
                  <a:moveTo>
                    <a:pt x="1860618" y="2796068"/>
                  </a:moveTo>
                  <a:lnTo>
                    <a:pt x="1844034" y="2801212"/>
                  </a:lnTo>
                  <a:lnTo>
                    <a:pt x="1810866" y="2810640"/>
                  </a:lnTo>
                  <a:lnTo>
                    <a:pt x="1815273" y="2827467"/>
                  </a:lnTo>
                  <a:lnTo>
                    <a:pt x="1815679" y="2827370"/>
                  </a:lnTo>
                  <a:lnTo>
                    <a:pt x="1849137" y="2817831"/>
                  </a:lnTo>
                  <a:lnTo>
                    <a:pt x="1865779" y="2812687"/>
                  </a:lnTo>
                  <a:lnTo>
                    <a:pt x="1860618" y="2796068"/>
                  </a:lnTo>
                  <a:close/>
                </a:path>
                <a:path w="2877820" h="2877820">
                  <a:moveTo>
                    <a:pt x="1794108" y="2814943"/>
                  </a:moveTo>
                  <a:lnTo>
                    <a:pt x="1777582" y="2819194"/>
                  </a:lnTo>
                  <a:lnTo>
                    <a:pt x="1744123" y="2826972"/>
                  </a:lnTo>
                  <a:lnTo>
                    <a:pt x="1743775" y="2827034"/>
                  </a:lnTo>
                  <a:lnTo>
                    <a:pt x="1747312" y="2844075"/>
                  </a:lnTo>
                  <a:lnTo>
                    <a:pt x="1748066" y="2843916"/>
                  </a:lnTo>
                  <a:lnTo>
                    <a:pt x="1781931" y="2836041"/>
                  </a:lnTo>
                  <a:lnTo>
                    <a:pt x="1798457" y="2831792"/>
                  </a:lnTo>
                  <a:lnTo>
                    <a:pt x="1794108" y="2814943"/>
                  </a:lnTo>
                  <a:close/>
                </a:path>
                <a:path w="2877820" h="2877820">
                  <a:moveTo>
                    <a:pt x="1726727" y="2830539"/>
                  </a:moveTo>
                  <a:lnTo>
                    <a:pt x="1710491" y="2833883"/>
                  </a:lnTo>
                  <a:lnTo>
                    <a:pt x="1676743" y="2840021"/>
                  </a:lnTo>
                  <a:lnTo>
                    <a:pt x="1675873" y="2840156"/>
                  </a:lnTo>
                  <a:lnTo>
                    <a:pt x="1678540" y="2857343"/>
                  </a:lnTo>
                  <a:lnTo>
                    <a:pt x="1679874" y="2857136"/>
                  </a:lnTo>
                  <a:lnTo>
                    <a:pt x="1713970" y="2850922"/>
                  </a:lnTo>
                  <a:lnTo>
                    <a:pt x="1730264" y="2847579"/>
                  </a:lnTo>
                  <a:lnTo>
                    <a:pt x="1726727" y="2830539"/>
                  </a:lnTo>
                  <a:close/>
                </a:path>
                <a:path w="2877820" h="2877820">
                  <a:moveTo>
                    <a:pt x="1658709" y="2842836"/>
                  </a:moveTo>
                  <a:lnTo>
                    <a:pt x="1642994" y="2845291"/>
                  </a:lnTo>
                  <a:lnTo>
                    <a:pt x="1609014" y="2849785"/>
                  </a:lnTo>
                  <a:lnTo>
                    <a:pt x="1607391" y="2849957"/>
                  </a:lnTo>
                  <a:lnTo>
                    <a:pt x="1609304" y="2867253"/>
                  </a:lnTo>
                  <a:lnTo>
                    <a:pt x="1611334" y="2867030"/>
                  </a:lnTo>
                  <a:lnTo>
                    <a:pt x="1645662" y="2862479"/>
                  </a:lnTo>
                  <a:lnTo>
                    <a:pt x="1661376" y="2860025"/>
                  </a:lnTo>
                  <a:lnTo>
                    <a:pt x="1658709" y="2842836"/>
                  </a:lnTo>
                  <a:close/>
                </a:path>
                <a:path w="2877820" h="2877820">
                  <a:moveTo>
                    <a:pt x="1590111" y="2851827"/>
                  </a:moveTo>
                  <a:lnTo>
                    <a:pt x="1575034" y="2853456"/>
                  </a:lnTo>
                  <a:lnTo>
                    <a:pt x="1541054" y="2856307"/>
                  </a:lnTo>
                  <a:lnTo>
                    <a:pt x="1538560" y="2856453"/>
                  </a:lnTo>
                  <a:lnTo>
                    <a:pt x="1539604" y="2873818"/>
                  </a:lnTo>
                  <a:lnTo>
                    <a:pt x="1542503" y="2873643"/>
                  </a:lnTo>
                  <a:lnTo>
                    <a:pt x="1576948" y="2870752"/>
                  </a:lnTo>
                  <a:lnTo>
                    <a:pt x="1591966" y="2869123"/>
                  </a:lnTo>
                  <a:lnTo>
                    <a:pt x="1590111" y="2851827"/>
                  </a:lnTo>
                  <a:close/>
                </a:path>
                <a:path w="2877820" h="2877820">
                  <a:moveTo>
                    <a:pt x="1521222" y="2857488"/>
                  </a:moveTo>
                  <a:lnTo>
                    <a:pt x="1506958" y="2858336"/>
                  </a:lnTo>
                  <a:lnTo>
                    <a:pt x="1472861" y="2859543"/>
                  </a:lnTo>
                  <a:lnTo>
                    <a:pt x="1469498" y="2859580"/>
                  </a:lnTo>
                  <a:lnTo>
                    <a:pt x="1469672" y="2876975"/>
                  </a:lnTo>
                  <a:lnTo>
                    <a:pt x="1473499" y="2876929"/>
                  </a:lnTo>
                  <a:lnTo>
                    <a:pt x="1508001" y="2875701"/>
                  </a:lnTo>
                  <a:lnTo>
                    <a:pt x="1522208" y="2874853"/>
                  </a:lnTo>
                  <a:lnTo>
                    <a:pt x="1521222" y="2857488"/>
                  </a:lnTo>
                  <a:close/>
                </a:path>
                <a:path w="2877820" h="2877820">
                  <a:moveTo>
                    <a:pt x="1400320" y="2859339"/>
                  </a:moveTo>
                  <a:lnTo>
                    <a:pt x="1399682" y="2876724"/>
                  </a:lnTo>
                  <a:lnTo>
                    <a:pt x="1404437" y="2876891"/>
                  </a:lnTo>
                  <a:lnTo>
                    <a:pt x="1438939" y="2877326"/>
                  </a:lnTo>
                  <a:lnTo>
                    <a:pt x="1452276" y="2877174"/>
                  </a:lnTo>
                  <a:lnTo>
                    <a:pt x="1452104" y="2859931"/>
                  </a:lnTo>
                  <a:lnTo>
                    <a:pt x="1438765" y="2859931"/>
                  </a:lnTo>
                  <a:lnTo>
                    <a:pt x="1404669" y="2859496"/>
                  </a:lnTo>
                  <a:lnTo>
                    <a:pt x="1400320" y="2859339"/>
                  </a:lnTo>
                  <a:close/>
                </a:path>
                <a:path w="2877820" h="2877820">
                  <a:moveTo>
                    <a:pt x="1452102" y="2859778"/>
                  </a:moveTo>
                  <a:lnTo>
                    <a:pt x="1438765" y="2859931"/>
                  </a:lnTo>
                  <a:lnTo>
                    <a:pt x="1452104" y="2859931"/>
                  </a:lnTo>
                  <a:lnTo>
                    <a:pt x="1452102" y="2859778"/>
                  </a:lnTo>
                  <a:close/>
                </a:path>
                <a:path w="2877820" h="2877820">
                  <a:moveTo>
                    <a:pt x="1331258" y="2855801"/>
                  </a:moveTo>
                  <a:lnTo>
                    <a:pt x="1329808" y="2873137"/>
                  </a:lnTo>
                  <a:lnTo>
                    <a:pt x="1335491" y="2873614"/>
                  </a:lnTo>
                  <a:lnTo>
                    <a:pt x="1369993" y="2875668"/>
                  </a:lnTo>
                  <a:lnTo>
                    <a:pt x="1382286" y="2876106"/>
                  </a:lnTo>
                  <a:lnTo>
                    <a:pt x="1382924" y="2858721"/>
                  </a:lnTo>
                  <a:lnTo>
                    <a:pt x="1370573" y="2858283"/>
                  </a:lnTo>
                  <a:lnTo>
                    <a:pt x="1336535" y="2856248"/>
                  </a:lnTo>
                  <a:lnTo>
                    <a:pt x="1331258" y="2855801"/>
                  </a:lnTo>
                  <a:close/>
                </a:path>
                <a:path w="2877820" h="2877820">
                  <a:moveTo>
                    <a:pt x="1262428" y="2848897"/>
                  </a:moveTo>
                  <a:lnTo>
                    <a:pt x="1260166" y="2866144"/>
                  </a:lnTo>
                  <a:lnTo>
                    <a:pt x="1266777" y="2867012"/>
                  </a:lnTo>
                  <a:lnTo>
                    <a:pt x="1301105" y="2870729"/>
                  </a:lnTo>
                  <a:lnTo>
                    <a:pt x="1312470" y="2871681"/>
                  </a:lnTo>
                  <a:lnTo>
                    <a:pt x="1313920" y="2854346"/>
                  </a:lnTo>
                  <a:lnTo>
                    <a:pt x="1302554" y="2853393"/>
                  </a:lnTo>
                  <a:lnTo>
                    <a:pt x="1268632" y="2849717"/>
                  </a:lnTo>
                  <a:lnTo>
                    <a:pt x="1262428" y="2848897"/>
                  </a:lnTo>
                  <a:close/>
                </a:path>
                <a:path w="2877820" h="2877820">
                  <a:moveTo>
                    <a:pt x="1194003" y="2838705"/>
                  </a:moveTo>
                  <a:lnTo>
                    <a:pt x="1190930" y="2855822"/>
                  </a:lnTo>
                  <a:lnTo>
                    <a:pt x="1198352" y="2857173"/>
                  </a:lnTo>
                  <a:lnTo>
                    <a:pt x="1232565" y="2862508"/>
                  </a:lnTo>
                  <a:lnTo>
                    <a:pt x="1242886" y="2863872"/>
                  </a:lnTo>
                  <a:lnTo>
                    <a:pt x="1245148" y="2846625"/>
                  </a:lnTo>
                  <a:lnTo>
                    <a:pt x="1234826" y="2845261"/>
                  </a:lnTo>
                  <a:lnTo>
                    <a:pt x="1201078" y="2839985"/>
                  </a:lnTo>
                  <a:lnTo>
                    <a:pt x="1194003" y="2838705"/>
                  </a:lnTo>
                  <a:close/>
                </a:path>
                <a:path w="2877820" h="2877820">
                  <a:moveTo>
                    <a:pt x="1126159" y="2825202"/>
                  </a:moveTo>
                  <a:lnTo>
                    <a:pt x="1122274" y="2842152"/>
                  </a:lnTo>
                  <a:lnTo>
                    <a:pt x="1130508" y="2844051"/>
                  </a:lnTo>
                  <a:lnTo>
                    <a:pt x="1164372" y="2851004"/>
                  </a:lnTo>
                  <a:lnTo>
                    <a:pt x="1173824" y="2852715"/>
                  </a:lnTo>
                  <a:lnTo>
                    <a:pt x="1176897" y="2835599"/>
                  </a:lnTo>
                  <a:lnTo>
                    <a:pt x="1167503" y="2833888"/>
                  </a:lnTo>
                  <a:lnTo>
                    <a:pt x="1133987" y="2827011"/>
                  </a:lnTo>
                  <a:lnTo>
                    <a:pt x="1126159" y="2825202"/>
                  </a:lnTo>
                  <a:close/>
                </a:path>
                <a:path w="2877820" h="2877820">
                  <a:moveTo>
                    <a:pt x="1059126" y="2808408"/>
                  </a:moveTo>
                  <a:lnTo>
                    <a:pt x="1054371" y="2825147"/>
                  </a:lnTo>
                  <a:lnTo>
                    <a:pt x="1063185" y="2827647"/>
                  </a:lnTo>
                  <a:lnTo>
                    <a:pt x="1096760" y="2836265"/>
                  </a:lnTo>
                  <a:lnTo>
                    <a:pt x="1105342" y="2838239"/>
                  </a:lnTo>
                  <a:lnTo>
                    <a:pt x="1109227" y="2821289"/>
                  </a:lnTo>
                  <a:lnTo>
                    <a:pt x="1100703" y="2819315"/>
                  </a:lnTo>
                  <a:lnTo>
                    <a:pt x="1067534" y="2810797"/>
                  </a:lnTo>
                  <a:lnTo>
                    <a:pt x="1059126" y="2808408"/>
                  </a:lnTo>
                  <a:close/>
                </a:path>
                <a:path w="2877820" h="2877820">
                  <a:moveTo>
                    <a:pt x="992905" y="2788379"/>
                  </a:moveTo>
                  <a:lnTo>
                    <a:pt x="987397" y="2804876"/>
                  </a:lnTo>
                  <a:lnTo>
                    <a:pt x="996617" y="2807961"/>
                  </a:lnTo>
                  <a:lnTo>
                    <a:pt x="1029843" y="2818196"/>
                  </a:lnTo>
                  <a:lnTo>
                    <a:pt x="1037613" y="2820408"/>
                  </a:lnTo>
                  <a:lnTo>
                    <a:pt x="1042368" y="2803670"/>
                  </a:lnTo>
                  <a:lnTo>
                    <a:pt x="1034540" y="2801461"/>
                  </a:lnTo>
                  <a:lnTo>
                    <a:pt x="1001719" y="2791342"/>
                  </a:lnTo>
                  <a:lnTo>
                    <a:pt x="992905" y="2788379"/>
                  </a:lnTo>
                  <a:close/>
                </a:path>
                <a:path w="2877820" h="2877820">
                  <a:moveTo>
                    <a:pt x="927786" y="2765184"/>
                  </a:moveTo>
                  <a:lnTo>
                    <a:pt x="921408" y="2781391"/>
                  </a:lnTo>
                  <a:lnTo>
                    <a:pt x="930918" y="2785085"/>
                  </a:lnTo>
                  <a:lnTo>
                    <a:pt x="963680" y="2796938"/>
                  </a:lnTo>
                  <a:lnTo>
                    <a:pt x="970870" y="2799356"/>
                  </a:lnTo>
                  <a:lnTo>
                    <a:pt x="976437" y="2782858"/>
                  </a:lnTo>
                  <a:lnTo>
                    <a:pt x="969189" y="2780440"/>
                  </a:lnTo>
                  <a:lnTo>
                    <a:pt x="936832" y="2768727"/>
                  </a:lnTo>
                  <a:lnTo>
                    <a:pt x="927786" y="2765184"/>
                  </a:lnTo>
                  <a:close/>
                </a:path>
                <a:path w="2877820" h="2877820">
                  <a:moveTo>
                    <a:pt x="863827" y="2738817"/>
                  </a:moveTo>
                  <a:lnTo>
                    <a:pt x="856753" y="2754694"/>
                  </a:lnTo>
                  <a:lnTo>
                    <a:pt x="866204" y="2758921"/>
                  </a:lnTo>
                  <a:lnTo>
                    <a:pt x="898445" y="2772397"/>
                  </a:lnTo>
                  <a:lnTo>
                    <a:pt x="905230" y="2775053"/>
                  </a:lnTo>
                  <a:lnTo>
                    <a:pt x="911550" y="2758851"/>
                  </a:lnTo>
                  <a:lnTo>
                    <a:pt x="904766" y="2756190"/>
                  </a:lnTo>
                  <a:lnTo>
                    <a:pt x="872873" y="2742870"/>
                  </a:lnTo>
                  <a:lnTo>
                    <a:pt x="863827" y="2738817"/>
                  </a:lnTo>
                  <a:close/>
                </a:path>
                <a:path w="2877820" h="2877820">
                  <a:moveTo>
                    <a:pt x="801317" y="2709312"/>
                  </a:moveTo>
                  <a:lnTo>
                    <a:pt x="793431" y="2724824"/>
                  </a:lnTo>
                  <a:lnTo>
                    <a:pt x="802593" y="2729475"/>
                  </a:lnTo>
                  <a:lnTo>
                    <a:pt x="834254" y="2744615"/>
                  </a:lnTo>
                  <a:lnTo>
                    <a:pt x="840864" y="2747578"/>
                  </a:lnTo>
                  <a:lnTo>
                    <a:pt x="847939" y="2731701"/>
                  </a:lnTo>
                  <a:lnTo>
                    <a:pt x="841328" y="2728738"/>
                  </a:lnTo>
                  <a:lnTo>
                    <a:pt x="810073" y="2713783"/>
                  </a:lnTo>
                  <a:lnTo>
                    <a:pt x="801317" y="2709312"/>
                  </a:lnTo>
                  <a:close/>
                </a:path>
                <a:path w="2877820" h="2877820">
                  <a:moveTo>
                    <a:pt x="740257" y="2676833"/>
                  </a:moveTo>
                  <a:lnTo>
                    <a:pt x="731617" y="2691933"/>
                  </a:lnTo>
                  <a:lnTo>
                    <a:pt x="740199" y="2696839"/>
                  </a:lnTo>
                  <a:lnTo>
                    <a:pt x="771222" y="2713551"/>
                  </a:lnTo>
                  <a:lnTo>
                    <a:pt x="777891" y="2716949"/>
                  </a:lnTo>
                  <a:lnTo>
                    <a:pt x="785777" y="2701437"/>
                  </a:lnTo>
                  <a:lnTo>
                    <a:pt x="779108" y="2698039"/>
                  </a:lnTo>
                  <a:lnTo>
                    <a:pt x="748433" y="2681524"/>
                  </a:lnTo>
                  <a:lnTo>
                    <a:pt x="740257" y="2676833"/>
                  </a:lnTo>
                  <a:close/>
                </a:path>
                <a:path w="2877820" h="2877820">
                  <a:moveTo>
                    <a:pt x="680879" y="2641397"/>
                  </a:moveTo>
                  <a:lnTo>
                    <a:pt x="671543" y="2656056"/>
                  </a:lnTo>
                  <a:lnTo>
                    <a:pt x="679197" y="2660968"/>
                  </a:lnTo>
                  <a:lnTo>
                    <a:pt x="709524" y="2679292"/>
                  </a:lnTo>
                  <a:lnTo>
                    <a:pt x="716541" y="2683299"/>
                  </a:lnTo>
                  <a:lnTo>
                    <a:pt x="725181" y="2668199"/>
                  </a:lnTo>
                  <a:lnTo>
                    <a:pt x="718164" y="2664192"/>
                  </a:lnTo>
                  <a:lnTo>
                    <a:pt x="688185" y="2646076"/>
                  </a:lnTo>
                  <a:lnTo>
                    <a:pt x="680879" y="2641397"/>
                  </a:lnTo>
                  <a:close/>
                </a:path>
                <a:path w="2877820" h="2877820">
                  <a:moveTo>
                    <a:pt x="623356" y="2603096"/>
                  </a:moveTo>
                  <a:lnTo>
                    <a:pt x="613208" y="2617256"/>
                  </a:lnTo>
                  <a:lnTo>
                    <a:pt x="619761" y="2621890"/>
                  </a:lnTo>
                  <a:lnTo>
                    <a:pt x="649276" y="2641843"/>
                  </a:lnTo>
                  <a:lnTo>
                    <a:pt x="656872" y="2646691"/>
                  </a:lnTo>
                  <a:lnTo>
                    <a:pt x="666208" y="2632032"/>
                  </a:lnTo>
                  <a:lnTo>
                    <a:pt x="658612" y="2627184"/>
                  </a:lnTo>
                  <a:lnTo>
                    <a:pt x="629445" y="2607474"/>
                  </a:lnTo>
                  <a:lnTo>
                    <a:pt x="623356" y="2603096"/>
                  </a:lnTo>
                  <a:close/>
                </a:path>
                <a:path w="2877820" h="2877820">
                  <a:moveTo>
                    <a:pt x="567718" y="2562011"/>
                  </a:moveTo>
                  <a:lnTo>
                    <a:pt x="556927" y="2575656"/>
                  </a:lnTo>
                  <a:lnTo>
                    <a:pt x="561844" y="2579541"/>
                  </a:lnTo>
                  <a:lnTo>
                    <a:pt x="590594" y="2601107"/>
                  </a:lnTo>
                  <a:lnTo>
                    <a:pt x="599060" y="2607155"/>
                  </a:lnTo>
                  <a:lnTo>
                    <a:pt x="609149" y="2592994"/>
                  </a:lnTo>
                  <a:lnTo>
                    <a:pt x="600683" y="2586946"/>
                  </a:lnTo>
                  <a:lnTo>
                    <a:pt x="572287" y="2565630"/>
                  </a:lnTo>
                  <a:lnTo>
                    <a:pt x="567718" y="2562011"/>
                  </a:lnTo>
                  <a:close/>
                </a:path>
                <a:path w="2877820" h="2877820">
                  <a:moveTo>
                    <a:pt x="514156" y="2518283"/>
                  </a:moveTo>
                  <a:lnTo>
                    <a:pt x="502697" y="2531370"/>
                  </a:lnTo>
                  <a:lnTo>
                    <a:pt x="505747" y="2534044"/>
                  </a:lnTo>
                  <a:lnTo>
                    <a:pt x="533575" y="2557181"/>
                  </a:lnTo>
                  <a:lnTo>
                    <a:pt x="543282" y="2564858"/>
                  </a:lnTo>
                  <a:lnTo>
                    <a:pt x="554074" y="2551220"/>
                  </a:lnTo>
                  <a:lnTo>
                    <a:pt x="544367" y="2543536"/>
                  </a:lnTo>
                  <a:lnTo>
                    <a:pt x="516875" y="2520666"/>
                  </a:lnTo>
                  <a:lnTo>
                    <a:pt x="514156" y="2518283"/>
                  </a:lnTo>
                  <a:close/>
                </a:path>
                <a:path w="2877820" h="2877820">
                  <a:moveTo>
                    <a:pt x="462779" y="2472026"/>
                  </a:moveTo>
                  <a:lnTo>
                    <a:pt x="450666" y="2484510"/>
                  </a:lnTo>
                  <a:lnTo>
                    <a:pt x="451489" y="2485299"/>
                  </a:lnTo>
                  <a:lnTo>
                    <a:pt x="478355" y="2510066"/>
                  </a:lnTo>
                  <a:lnTo>
                    <a:pt x="489610" y="2519912"/>
                  </a:lnTo>
                  <a:lnTo>
                    <a:pt x="501068" y="2506824"/>
                  </a:lnTo>
                  <a:lnTo>
                    <a:pt x="489813" y="2496978"/>
                  </a:lnTo>
                  <a:lnTo>
                    <a:pt x="463278" y="2472513"/>
                  </a:lnTo>
                  <a:lnTo>
                    <a:pt x="462779" y="2472026"/>
                  </a:lnTo>
                  <a:close/>
                </a:path>
                <a:path w="2877820" h="2877820">
                  <a:moveTo>
                    <a:pt x="413595" y="2423119"/>
                  </a:moveTo>
                  <a:lnTo>
                    <a:pt x="401174" y="2435296"/>
                  </a:lnTo>
                  <a:lnTo>
                    <a:pt x="425146" y="2459750"/>
                  </a:lnTo>
                  <a:lnTo>
                    <a:pt x="438181" y="2472397"/>
                  </a:lnTo>
                  <a:lnTo>
                    <a:pt x="450295" y="2459912"/>
                  </a:lnTo>
                  <a:lnTo>
                    <a:pt x="437259" y="2447265"/>
                  </a:lnTo>
                  <a:lnTo>
                    <a:pt x="413595" y="2423119"/>
                  </a:lnTo>
                  <a:close/>
                </a:path>
                <a:path w="2877820" h="2877820">
                  <a:moveTo>
                    <a:pt x="366951" y="2372083"/>
                  </a:moveTo>
                  <a:lnTo>
                    <a:pt x="353932" y="2383623"/>
                  </a:lnTo>
                  <a:lnTo>
                    <a:pt x="373955" y="2406203"/>
                  </a:lnTo>
                  <a:lnTo>
                    <a:pt x="389113" y="2422457"/>
                  </a:lnTo>
                  <a:lnTo>
                    <a:pt x="401835" y="2410593"/>
                  </a:lnTo>
                  <a:lnTo>
                    <a:pt x="386683" y="2394345"/>
                  </a:lnTo>
                  <a:lnTo>
                    <a:pt x="366951" y="2372083"/>
                  </a:lnTo>
                  <a:close/>
                </a:path>
                <a:path w="2877820" h="2877820">
                  <a:moveTo>
                    <a:pt x="322823" y="2318862"/>
                  </a:moveTo>
                  <a:lnTo>
                    <a:pt x="309231" y="2329723"/>
                  </a:lnTo>
                  <a:lnTo>
                    <a:pt x="325560" y="2350158"/>
                  </a:lnTo>
                  <a:lnTo>
                    <a:pt x="342451" y="2370251"/>
                  </a:lnTo>
                  <a:lnTo>
                    <a:pt x="355765" y="2359059"/>
                  </a:lnTo>
                  <a:lnTo>
                    <a:pt x="338879" y="2338966"/>
                  </a:lnTo>
                  <a:lnTo>
                    <a:pt x="322823" y="2318862"/>
                  </a:lnTo>
                  <a:close/>
                </a:path>
                <a:path w="2877820" h="2877820">
                  <a:moveTo>
                    <a:pt x="281264" y="2263617"/>
                  </a:moveTo>
                  <a:lnTo>
                    <a:pt x="267150" y="2273765"/>
                  </a:lnTo>
                  <a:lnTo>
                    <a:pt x="280539" y="2292379"/>
                  </a:lnTo>
                  <a:lnTo>
                    <a:pt x="298375" y="2315858"/>
                  </a:lnTo>
                  <a:lnTo>
                    <a:pt x="312228" y="2305339"/>
                  </a:lnTo>
                  <a:lnTo>
                    <a:pt x="294398" y="2281825"/>
                  </a:lnTo>
                  <a:lnTo>
                    <a:pt x="281264" y="2263617"/>
                  </a:lnTo>
                  <a:close/>
                </a:path>
                <a:path w="2877820" h="2877820">
                  <a:moveTo>
                    <a:pt x="242459" y="2206383"/>
                  </a:moveTo>
                  <a:lnTo>
                    <a:pt x="227846" y="2215835"/>
                  </a:lnTo>
                  <a:lnTo>
                    <a:pt x="238875" y="2232883"/>
                  </a:lnTo>
                  <a:lnTo>
                    <a:pt x="256938" y="2259384"/>
                  </a:lnTo>
                  <a:lnTo>
                    <a:pt x="271313" y="2249642"/>
                  </a:lnTo>
                  <a:lnTo>
                    <a:pt x="253256" y="2223083"/>
                  </a:lnTo>
                  <a:lnTo>
                    <a:pt x="242459" y="2206383"/>
                  </a:lnTo>
                  <a:close/>
                </a:path>
                <a:path w="2877820" h="2877820">
                  <a:moveTo>
                    <a:pt x="206484" y="2147351"/>
                  </a:moveTo>
                  <a:lnTo>
                    <a:pt x="191413" y="2156049"/>
                  </a:lnTo>
                  <a:lnTo>
                    <a:pt x="200587" y="2171938"/>
                  </a:lnTo>
                  <a:lnTo>
                    <a:pt x="218325" y="2200990"/>
                  </a:lnTo>
                  <a:lnTo>
                    <a:pt x="233175" y="2191944"/>
                  </a:lnTo>
                  <a:lnTo>
                    <a:pt x="215437" y="2162892"/>
                  </a:lnTo>
                  <a:lnTo>
                    <a:pt x="206484" y="2147351"/>
                  </a:lnTo>
                  <a:close/>
                </a:path>
                <a:path w="2877820" h="2877820">
                  <a:moveTo>
                    <a:pt x="173426" y="2086638"/>
                  </a:moveTo>
                  <a:lnTo>
                    <a:pt x="157937" y="2094582"/>
                  </a:lnTo>
                  <a:lnTo>
                    <a:pt x="165667" y="2109659"/>
                  </a:lnTo>
                  <a:lnTo>
                    <a:pt x="182628" y="2140798"/>
                  </a:lnTo>
                  <a:lnTo>
                    <a:pt x="197902" y="2132448"/>
                  </a:lnTo>
                  <a:lnTo>
                    <a:pt x="180947" y="2101309"/>
                  </a:lnTo>
                  <a:lnTo>
                    <a:pt x="173426" y="2086638"/>
                  </a:lnTo>
                  <a:close/>
                </a:path>
                <a:path w="2877820" h="2877820">
                  <a:moveTo>
                    <a:pt x="143394" y="2024359"/>
                  </a:moveTo>
                  <a:lnTo>
                    <a:pt x="127535" y="2031491"/>
                  </a:lnTo>
                  <a:lnTo>
                    <a:pt x="134111" y="2046046"/>
                  </a:lnTo>
                  <a:lnTo>
                    <a:pt x="149471" y="2077997"/>
                  </a:lnTo>
                  <a:lnTo>
                    <a:pt x="150016" y="2079041"/>
                  </a:lnTo>
                  <a:lnTo>
                    <a:pt x="165499" y="2071155"/>
                  </a:lnTo>
                  <a:lnTo>
                    <a:pt x="164960" y="2070111"/>
                  </a:lnTo>
                  <a:lnTo>
                    <a:pt x="149790" y="2038508"/>
                  </a:lnTo>
                  <a:lnTo>
                    <a:pt x="143394" y="2024359"/>
                  </a:lnTo>
                  <a:close/>
                </a:path>
                <a:path w="2877820" h="2877820">
                  <a:moveTo>
                    <a:pt x="116425" y="1960688"/>
                  </a:moveTo>
                  <a:lnTo>
                    <a:pt x="100235" y="1967009"/>
                  </a:lnTo>
                  <a:lnTo>
                    <a:pt x="105883" y="1981390"/>
                  </a:lnTo>
                  <a:lnTo>
                    <a:pt x="119585" y="2013863"/>
                  </a:lnTo>
                  <a:lnTo>
                    <a:pt x="120385" y="2015660"/>
                  </a:lnTo>
                  <a:lnTo>
                    <a:pt x="136239" y="2008470"/>
                  </a:lnTo>
                  <a:lnTo>
                    <a:pt x="135439" y="2006730"/>
                  </a:lnTo>
                  <a:lnTo>
                    <a:pt x="121916" y="1974663"/>
                  </a:lnTo>
                  <a:lnTo>
                    <a:pt x="116425" y="1960688"/>
                  </a:lnTo>
                  <a:close/>
                </a:path>
                <a:path w="2877820" h="2877820">
                  <a:moveTo>
                    <a:pt x="92639" y="1895741"/>
                  </a:moveTo>
                  <a:lnTo>
                    <a:pt x="76159" y="1901308"/>
                  </a:lnTo>
                  <a:lnTo>
                    <a:pt x="81024" y="1915689"/>
                  </a:lnTo>
                  <a:lnTo>
                    <a:pt x="93015" y="1948684"/>
                  </a:lnTo>
                  <a:lnTo>
                    <a:pt x="93874" y="1950830"/>
                  </a:lnTo>
                  <a:lnTo>
                    <a:pt x="110064" y="1944509"/>
                  </a:lnTo>
                  <a:lnTo>
                    <a:pt x="109211" y="1942306"/>
                  </a:lnTo>
                  <a:lnTo>
                    <a:pt x="97370" y="1909774"/>
                  </a:lnTo>
                  <a:lnTo>
                    <a:pt x="92639" y="1895741"/>
                  </a:lnTo>
                  <a:close/>
                </a:path>
                <a:path w="2877820" h="2877820">
                  <a:moveTo>
                    <a:pt x="72024" y="1829751"/>
                  </a:moveTo>
                  <a:lnTo>
                    <a:pt x="55287" y="1834506"/>
                  </a:lnTo>
                  <a:lnTo>
                    <a:pt x="59453" y="1849177"/>
                  </a:lnTo>
                  <a:lnTo>
                    <a:pt x="69821" y="1882578"/>
                  </a:lnTo>
                  <a:lnTo>
                    <a:pt x="70592" y="1884840"/>
                  </a:lnTo>
                  <a:lnTo>
                    <a:pt x="87072" y="1879273"/>
                  </a:lnTo>
                  <a:lnTo>
                    <a:pt x="86306" y="1877011"/>
                  </a:lnTo>
                  <a:lnTo>
                    <a:pt x="76060" y="1844016"/>
                  </a:lnTo>
                  <a:lnTo>
                    <a:pt x="72024" y="1829751"/>
                  </a:lnTo>
                  <a:close/>
                </a:path>
                <a:path w="2877820" h="2877820">
                  <a:moveTo>
                    <a:pt x="54675" y="1762833"/>
                  </a:moveTo>
                  <a:lnTo>
                    <a:pt x="37726" y="1766718"/>
                  </a:lnTo>
                  <a:lnTo>
                    <a:pt x="41243" y="1781911"/>
                  </a:lnTo>
                  <a:lnTo>
                    <a:pt x="49950" y="1815660"/>
                  </a:lnTo>
                  <a:lnTo>
                    <a:pt x="50545" y="1817748"/>
                  </a:lnTo>
                  <a:lnTo>
                    <a:pt x="67281" y="1812993"/>
                  </a:lnTo>
                  <a:lnTo>
                    <a:pt x="66689" y="1810905"/>
                  </a:lnTo>
                  <a:lnTo>
                    <a:pt x="58084" y="1777562"/>
                  </a:lnTo>
                  <a:lnTo>
                    <a:pt x="54675" y="1762833"/>
                  </a:lnTo>
                  <a:close/>
                </a:path>
                <a:path w="2877820" h="2877820">
                  <a:moveTo>
                    <a:pt x="40616" y="1695103"/>
                  </a:moveTo>
                  <a:lnTo>
                    <a:pt x="23498" y="1698176"/>
                  </a:lnTo>
                  <a:lnTo>
                    <a:pt x="26360" y="1714007"/>
                  </a:lnTo>
                  <a:lnTo>
                    <a:pt x="33406" y="1748046"/>
                  </a:lnTo>
                  <a:lnTo>
                    <a:pt x="33806" y="1749786"/>
                  </a:lnTo>
                  <a:lnTo>
                    <a:pt x="50755" y="1745843"/>
                  </a:lnTo>
                  <a:lnTo>
                    <a:pt x="50354" y="1744103"/>
                  </a:lnTo>
                  <a:lnTo>
                    <a:pt x="43396" y="1710470"/>
                  </a:lnTo>
                  <a:lnTo>
                    <a:pt x="40616" y="1695103"/>
                  </a:lnTo>
                  <a:close/>
                </a:path>
                <a:path w="2877820" h="2877820">
                  <a:moveTo>
                    <a:pt x="29868" y="1626793"/>
                  </a:moveTo>
                  <a:lnTo>
                    <a:pt x="12620" y="1629055"/>
                  </a:lnTo>
                  <a:lnTo>
                    <a:pt x="14804" y="1645639"/>
                  </a:lnTo>
                  <a:lnTo>
                    <a:pt x="20186" y="1679852"/>
                  </a:lnTo>
                  <a:lnTo>
                    <a:pt x="20403" y="1681070"/>
                  </a:lnTo>
                  <a:lnTo>
                    <a:pt x="37522" y="1677997"/>
                  </a:lnTo>
                  <a:lnTo>
                    <a:pt x="37305" y="1676779"/>
                  </a:lnTo>
                  <a:lnTo>
                    <a:pt x="31989" y="1642972"/>
                  </a:lnTo>
                  <a:lnTo>
                    <a:pt x="29868" y="1626793"/>
                  </a:lnTo>
                  <a:close/>
                </a:path>
                <a:path w="2877820" h="2877820">
                  <a:moveTo>
                    <a:pt x="22442" y="1558020"/>
                  </a:moveTo>
                  <a:lnTo>
                    <a:pt x="5106" y="1559469"/>
                  </a:lnTo>
                  <a:lnTo>
                    <a:pt x="6573" y="1576924"/>
                  </a:lnTo>
                  <a:lnTo>
                    <a:pt x="10293" y="1611311"/>
                  </a:lnTo>
                  <a:lnTo>
                    <a:pt x="10358" y="1611774"/>
                  </a:lnTo>
                  <a:lnTo>
                    <a:pt x="27606" y="1609513"/>
                  </a:lnTo>
                  <a:lnTo>
                    <a:pt x="27541" y="1609049"/>
                  </a:lnTo>
                  <a:lnTo>
                    <a:pt x="23868" y="1575068"/>
                  </a:lnTo>
                  <a:lnTo>
                    <a:pt x="22442" y="1558020"/>
                  </a:lnTo>
                  <a:close/>
                </a:path>
                <a:path w="2877820" h="2877820">
                  <a:moveTo>
                    <a:pt x="18352" y="1488956"/>
                  </a:moveTo>
                  <a:lnTo>
                    <a:pt x="967" y="1489594"/>
                  </a:lnTo>
                  <a:lnTo>
                    <a:pt x="1623" y="1508034"/>
                  </a:lnTo>
                  <a:lnTo>
                    <a:pt x="3646" y="1541899"/>
                  </a:lnTo>
                  <a:lnTo>
                    <a:pt x="21011" y="1540913"/>
                  </a:lnTo>
                  <a:lnTo>
                    <a:pt x="18988" y="1506990"/>
                  </a:lnTo>
                  <a:lnTo>
                    <a:pt x="18352" y="1488956"/>
                  </a:lnTo>
                  <a:close/>
                </a:path>
                <a:path w="2877820" h="2877820">
                  <a:moveTo>
                    <a:pt x="218" y="1419602"/>
                  </a:moveTo>
                  <a:lnTo>
                    <a:pt x="0" y="1438970"/>
                  </a:lnTo>
                  <a:lnTo>
                    <a:pt x="376" y="1472023"/>
                  </a:lnTo>
                  <a:lnTo>
                    <a:pt x="17771" y="1471792"/>
                  </a:lnTo>
                  <a:lnTo>
                    <a:pt x="17394" y="1438738"/>
                  </a:lnTo>
                  <a:lnTo>
                    <a:pt x="17613" y="1419834"/>
                  </a:lnTo>
                  <a:lnTo>
                    <a:pt x="218" y="1419602"/>
                  </a:lnTo>
                  <a:close/>
                </a:path>
                <a:path w="2877820" h="2877820">
                  <a:moveTo>
                    <a:pt x="2865" y="1349669"/>
                  </a:moveTo>
                  <a:lnTo>
                    <a:pt x="1657" y="1369965"/>
                  </a:lnTo>
                  <a:lnTo>
                    <a:pt x="478" y="1401974"/>
                  </a:lnTo>
                  <a:lnTo>
                    <a:pt x="17862" y="1402612"/>
                  </a:lnTo>
                  <a:lnTo>
                    <a:pt x="19042" y="1370603"/>
                  </a:lnTo>
                  <a:lnTo>
                    <a:pt x="20230" y="1350713"/>
                  </a:lnTo>
                  <a:lnTo>
                    <a:pt x="2865" y="1349669"/>
                  </a:lnTo>
                  <a:close/>
                </a:path>
                <a:path w="2877820" h="2877820">
                  <a:moveTo>
                    <a:pt x="8858" y="1279967"/>
                  </a:moveTo>
                  <a:lnTo>
                    <a:pt x="6597" y="1301075"/>
                  </a:lnTo>
                  <a:lnTo>
                    <a:pt x="3993" y="1332099"/>
                  </a:lnTo>
                  <a:lnTo>
                    <a:pt x="21328" y="1333548"/>
                  </a:lnTo>
                  <a:lnTo>
                    <a:pt x="23931" y="1302525"/>
                  </a:lnTo>
                  <a:lnTo>
                    <a:pt x="26155" y="1281765"/>
                  </a:lnTo>
                  <a:lnTo>
                    <a:pt x="8858" y="1279967"/>
                  </a:lnTo>
                  <a:close/>
                </a:path>
                <a:path w="2877820" h="2877820">
                  <a:moveTo>
                    <a:pt x="18244" y="1210556"/>
                  </a:moveTo>
                  <a:lnTo>
                    <a:pt x="14818" y="1232533"/>
                  </a:lnTo>
                  <a:lnTo>
                    <a:pt x="10840" y="1262455"/>
                  </a:lnTo>
                  <a:lnTo>
                    <a:pt x="28084" y="1264717"/>
                  </a:lnTo>
                  <a:lnTo>
                    <a:pt x="32062" y="1234795"/>
                  </a:lnTo>
                  <a:lnTo>
                    <a:pt x="35432" y="1213281"/>
                  </a:lnTo>
                  <a:lnTo>
                    <a:pt x="18244" y="1210556"/>
                  </a:lnTo>
                  <a:close/>
                </a:path>
                <a:path w="2877820" h="2877820">
                  <a:moveTo>
                    <a:pt x="30949" y="1141724"/>
                  </a:moveTo>
                  <a:lnTo>
                    <a:pt x="26274" y="1164397"/>
                  </a:lnTo>
                  <a:lnTo>
                    <a:pt x="21078" y="1193217"/>
                  </a:lnTo>
                  <a:lnTo>
                    <a:pt x="38199" y="1196291"/>
                  </a:lnTo>
                  <a:lnTo>
                    <a:pt x="43394" y="1167471"/>
                  </a:lnTo>
                  <a:lnTo>
                    <a:pt x="47985" y="1145261"/>
                  </a:lnTo>
                  <a:lnTo>
                    <a:pt x="30949" y="1141724"/>
                  </a:lnTo>
                  <a:close/>
                </a:path>
                <a:path w="2877820" h="2877820">
                  <a:moveTo>
                    <a:pt x="47001" y="1073588"/>
                  </a:moveTo>
                  <a:lnTo>
                    <a:pt x="41059" y="1096783"/>
                  </a:lnTo>
                  <a:lnTo>
                    <a:pt x="34647" y="1124560"/>
                  </a:lnTo>
                  <a:lnTo>
                    <a:pt x="51597" y="1128445"/>
                  </a:lnTo>
                  <a:lnTo>
                    <a:pt x="58009" y="1100669"/>
                  </a:lnTo>
                  <a:lnTo>
                    <a:pt x="63848" y="1077937"/>
                  </a:lnTo>
                  <a:lnTo>
                    <a:pt x="47001" y="1073588"/>
                  </a:lnTo>
                  <a:close/>
                </a:path>
                <a:path w="2877820" h="2877820">
                  <a:moveTo>
                    <a:pt x="66312" y="1006322"/>
                  </a:moveTo>
                  <a:lnTo>
                    <a:pt x="59082" y="1029807"/>
                  </a:lnTo>
                  <a:lnTo>
                    <a:pt x="51530" y="1056598"/>
                  </a:lnTo>
                  <a:lnTo>
                    <a:pt x="68272" y="1061353"/>
                  </a:lnTo>
                  <a:lnTo>
                    <a:pt x="75822" y="1034562"/>
                  </a:lnTo>
                  <a:lnTo>
                    <a:pt x="82937" y="1011483"/>
                  </a:lnTo>
                  <a:lnTo>
                    <a:pt x="66312" y="1006322"/>
                  </a:lnTo>
                  <a:close/>
                </a:path>
                <a:path w="2877820" h="2877820">
                  <a:moveTo>
                    <a:pt x="88904" y="940100"/>
                  </a:moveTo>
                  <a:lnTo>
                    <a:pt x="80386" y="963643"/>
                  </a:lnTo>
                  <a:lnTo>
                    <a:pt x="71676" y="989564"/>
                  </a:lnTo>
                  <a:lnTo>
                    <a:pt x="88168" y="995131"/>
                  </a:lnTo>
                  <a:lnTo>
                    <a:pt x="96877" y="969210"/>
                  </a:lnTo>
                  <a:lnTo>
                    <a:pt x="105262" y="946015"/>
                  </a:lnTo>
                  <a:lnTo>
                    <a:pt x="88904" y="940100"/>
                  </a:lnTo>
                  <a:close/>
                </a:path>
                <a:path w="2877820" h="2877820">
                  <a:moveTo>
                    <a:pt x="114702" y="875038"/>
                  </a:moveTo>
                  <a:lnTo>
                    <a:pt x="104926" y="898407"/>
                  </a:lnTo>
                  <a:lnTo>
                    <a:pt x="95085" y="923573"/>
                  </a:lnTo>
                  <a:lnTo>
                    <a:pt x="111287" y="929952"/>
                  </a:lnTo>
                  <a:lnTo>
                    <a:pt x="121133" y="904727"/>
                  </a:lnTo>
                  <a:lnTo>
                    <a:pt x="130753" y="881706"/>
                  </a:lnTo>
                  <a:lnTo>
                    <a:pt x="114702" y="875038"/>
                  </a:lnTo>
                  <a:close/>
                </a:path>
                <a:path w="2877820" h="2877820">
                  <a:moveTo>
                    <a:pt x="143678" y="811309"/>
                  </a:moveTo>
                  <a:lnTo>
                    <a:pt x="132707" y="834214"/>
                  </a:lnTo>
                  <a:lnTo>
                    <a:pt x="121678" y="858859"/>
                  </a:lnTo>
                  <a:lnTo>
                    <a:pt x="137555" y="865933"/>
                  </a:lnTo>
                  <a:lnTo>
                    <a:pt x="148584" y="841347"/>
                  </a:lnTo>
                  <a:lnTo>
                    <a:pt x="159370" y="818789"/>
                  </a:lnTo>
                  <a:lnTo>
                    <a:pt x="143678" y="811309"/>
                  </a:lnTo>
                  <a:close/>
                </a:path>
                <a:path w="2877820" h="2877820">
                  <a:moveTo>
                    <a:pt x="175699" y="749030"/>
                  </a:moveTo>
                  <a:lnTo>
                    <a:pt x="163719" y="771239"/>
                  </a:lnTo>
                  <a:lnTo>
                    <a:pt x="151431" y="795478"/>
                  </a:lnTo>
                  <a:lnTo>
                    <a:pt x="166948" y="803364"/>
                  </a:lnTo>
                  <a:lnTo>
                    <a:pt x="179242" y="779068"/>
                  </a:lnTo>
                  <a:lnTo>
                    <a:pt x="191007" y="757322"/>
                  </a:lnTo>
                  <a:lnTo>
                    <a:pt x="175699" y="749030"/>
                  </a:lnTo>
                  <a:close/>
                </a:path>
                <a:path w="2877820" h="2877820">
                  <a:moveTo>
                    <a:pt x="210752" y="688432"/>
                  </a:moveTo>
                  <a:lnTo>
                    <a:pt x="197977" y="709540"/>
                  </a:lnTo>
                  <a:lnTo>
                    <a:pt x="184217" y="733663"/>
                  </a:lnTo>
                  <a:lnTo>
                    <a:pt x="199322" y="742245"/>
                  </a:lnTo>
                  <a:lnTo>
                    <a:pt x="213088" y="718122"/>
                  </a:lnTo>
                  <a:lnTo>
                    <a:pt x="225625" y="697478"/>
                  </a:lnTo>
                  <a:lnTo>
                    <a:pt x="210752" y="688432"/>
                  </a:lnTo>
                  <a:close/>
                </a:path>
                <a:path w="2877820" h="2877820">
                  <a:moveTo>
                    <a:pt x="248727" y="629633"/>
                  </a:moveTo>
                  <a:lnTo>
                    <a:pt x="235471" y="649233"/>
                  </a:lnTo>
                  <a:lnTo>
                    <a:pt x="220006" y="673471"/>
                  </a:lnTo>
                  <a:lnTo>
                    <a:pt x="234665" y="682808"/>
                  </a:lnTo>
                  <a:lnTo>
                    <a:pt x="250136" y="658627"/>
                  </a:lnTo>
                  <a:lnTo>
                    <a:pt x="263142" y="639375"/>
                  </a:lnTo>
                  <a:lnTo>
                    <a:pt x="248727" y="629633"/>
                  </a:lnTo>
                  <a:close/>
                </a:path>
                <a:path w="2877820" h="2877820">
                  <a:moveTo>
                    <a:pt x="289561" y="572746"/>
                  </a:moveTo>
                  <a:lnTo>
                    <a:pt x="276213" y="590549"/>
                  </a:lnTo>
                  <a:lnTo>
                    <a:pt x="258707" y="615136"/>
                  </a:lnTo>
                  <a:lnTo>
                    <a:pt x="272867" y="625226"/>
                  </a:lnTo>
                  <a:lnTo>
                    <a:pt x="290373" y="600697"/>
                  </a:lnTo>
                  <a:lnTo>
                    <a:pt x="303478" y="583184"/>
                  </a:lnTo>
                  <a:lnTo>
                    <a:pt x="289561" y="572746"/>
                  </a:lnTo>
                  <a:close/>
                </a:path>
                <a:path w="2877820" h="2877820">
                  <a:moveTo>
                    <a:pt x="333109" y="517948"/>
                  </a:moveTo>
                  <a:lnTo>
                    <a:pt x="320138" y="533547"/>
                  </a:lnTo>
                  <a:lnTo>
                    <a:pt x="300213" y="558713"/>
                  </a:lnTo>
                  <a:lnTo>
                    <a:pt x="313858" y="569557"/>
                  </a:lnTo>
                  <a:lnTo>
                    <a:pt x="333776" y="544332"/>
                  </a:lnTo>
                  <a:lnTo>
                    <a:pt x="346481" y="529082"/>
                  </a:lnTo>
                  <a:lnTo>
                    <a:pt x="333109" y="517948"/>
                  </a:lnTo>
                  <a:close/>
                </a:path>
                <a:path w="2877820" h="2877820">
                  <a:moveTo>
                    <a:pt x="379267" y="465295"/>
                  </a:moveTo>
                  <a:lnTo>
                    <a:pt x="367252" y="478342"/>
                  </a:lnTo>
                  <a:lnTo>
                    <a:pt x="344405" y="504437"/>
                  </a:lnTo>
                  <a:lnTo>
                    <a:pt x="357493" y="515918"/>
                  </a:lnTo>
                  <a:lnTo>
                    <a:pt x="380339" y="489766"/>
                  </a:lnTo>
                  <a:lnTo>
                    <a:pt x="392053" y="477066"/>
                  </a:lnTo>
                  <a:lnTo>
                    <a:pt x="379267" y="465295"/>
                  </a:lnTo>
                  <a:close/>
                </a:path>
                <a:path w="2877820" h="2877820">
                  <a:moveTo>
                    <a:pt x="427929" y="414961"/>
                  </a:moveTo>
                  <a:lnTo>
                    <a:pt x="417567" y="425109"/>
                  </a:lnTo>
                  <a:lnTo>
                    <a:pt x="392018" y="451436"/>
                  </a:lnTo>
                  <a:lnTo>
                    <a:pt x="391055" y="452479"/>
                  </a:lnTo>
                  <a:lnTo>
                    <a:pt x="403847" y="464309"/>
                  </a:lnTo>
                  <a:lnTo>
                    <a:pt x="404804" y="463265"/>
                  </a:lnTo>
                  <a:lnTo>
                    <a:pt x="430051" y="437229"/>
                  </a:lnTo>
                  <a:lnTo>
                    <a:pt x="440106" y="427371"/>
                  </a:lnTo>
                  <a:lnTo>
                    <a:pt x="427929" y="414961"/>
                  </a:lnTo>
                  <a:close/>
                </a:path>
                <a:path w="2877820" h="2877820">
                  <a:moveTo>
                    <a:pt x="478923" y="367005"/>
                  </a:moveTo>
                  <a:lnTo>
                    <a:pt x="471112" y="373906"/>
                  </a:lnTo>
                  <a:lnTo>
                    <a:pt x="443945" y="399246"/>
                  </a:lnTo>
                  <a:lnTo>
                    <a:pt x="440356" y="402784"/>
                  </a:lnTo>
                  <a:lnTo>
                    <a:pt x="452527" y="415193"/>
                  </a:lnTo>
                  <a:lnTo>
                    <a:pt x="456122" y="411714"/>
                  </a:lnTo>
                  <a:lnTo>
                    <a:pt x="482970" y="386663"/>
                  </a:lnTo>
                  <a:lnTo>
                    <a:pt x="490468" y="379995"/>
                  </a:lnTo>
                  <a:lnTo>
                    <a:pt x="478923" y="367005"/>
                  </a:lnTo>
                  <a:close/>
                </a:path>
                <a:path w="2877820" h="2877820">
                  <a:moveTo>
                    <a:pt x="532154" y="321543"/>
                  </a:moveTo>
                  <a:lnTo>
                    <a:pt x="523607" y="328443"/>
                  </a:lnTo>
                  <a:lnTo>
                    <a:pt x="497142" y="350827"/>
                  </a:lnTo>
                  <a:lnTo>
                    <a:pt x="491935" y="355466"/>
                  </a:lnTo>
                  <a:lnTo>
                    <a:pt x="503480" y="368455"/>
                  </a:lnTo>
                  <a:lnTo>
                    <a:pt x="508693" y="363816"/>
                  </a:lnTo>
                  <a:lnTo>
                    <a:pt x="534845" y="341722"/>
                  </a:lnTo>
                  <a:lnTo>
                    <a:pt x="543056" y="335112"/>
                  </a:lnTo>
                  <a:lnTo>
                    <a:pt x="532154" y="321543"/>
                  </a:lnTo>
                  <a:close/>
                </a:path>
                <a:path w="2877820" h="2877820">
                  <a:moveTo>
                    <a:pt x="587520" y="278748"/>
                  </a:moveTo>
                  <a:lnTo>
                    <a:pt x="577732" y="285880"/>
                  </a:lnTo>
                  <a:lnTo>
                    <a:pt x="550478" y="306814"/>
                  </a:lnTo>
                  <a:lnTo>
                    <a:pt x="545706" y="310641"/>
                  </a:lnTo>
                  <a:lnTo>
                    <a:pt x="556613" y="324210"/>
                  </a:lnTo>
                  <a:lnTo>
                    <a:pt x="561385" y="320383"/>
                  </a:lnTo>
                  <a:lnTo>
                    <a:pt x="588332" y="299681"/>
                  </a:lnTo>
                  <a:lnTo>
                    <a:pt x="597784" y="292781"/>
                  </a:lnTo>
                  <a:lnTo>
                    <a:pt x="587520" y="278748"/>
                  </a:lnTo>
                  <a:close/>
                </a:path>
                <a:path w="2877820" h="2877820">
                  <a:moveTo>
                    <a:pt x="644927" y="238678"/>
                  </a:moveTo>
                  <a:lnTo>
                    <a:pt x="633330" y="246274"/>
                  </a:lnTo>
                  <a:lnTo>
                    <a:pt x="605380" y="265700"/>
                  </a:lnTo>
                  <a:lnTo>
                    <a:pt x="601553" y="268484"/>
                  </a:lnTo>
                  <a:lnTo>
                    <a:pt x="611817" y="282517"/>
                  </a:lnTo>
                  <a:lnTo>
                    <a:pt x="615644" y="279791"/>
                  </a:lnTo>
                  <a:lnTo>
                    <a:pt x="643245" y="260597"/>
                  </a:lnTo>
                  <a:lnTo>
                    <a:pt x="654495" y="253175"/>
                  </a:lnTo>
                  <a:lnTo>
                    <a:pt x="644927" y="238678"/>
                  </a:lnTo>
                  <a:close/>
                </a:path>
                <a:path w="2877820" h="2877820">
                  <a:moveTo>
                    <a:pt x="704189" y="201450"/>
                  </a:moveTo>
                  <a:lnTo>
                    <a:pt x="690331" y="209684"/>
                  </a:lnTo>
                  <a:lnTo>
                    <a:pt x="661685" y="227602"/>
                  </a:lnTo>
                  <a:lnTo>
                    <a:pt x="659424" y="229110"/>
                  </a:lnTo>
                  <a:lnTo>
                    <a:pt x="668991" y="243607"/>
                  </a:lnTo>
                  <a:lnTo>
                    <a:pt x="671253" y="242099"/>
                  </a:lnTo>
                  <a:lnTo>
                    <a:pt x="699608" y="224413"/>
                  </a:lnTo>
                  <a:lnTo>
                    <a:pt x="713061" y="216411"/>
                  </a:lnTo>
                  <a:lnTo>
                    <a:pt x="704189" y="201450"/>
                  </a:lnTo>
                  <a:close/>
                </a:path>
                <a:path w="2877820" h="2877820">
                  <a:moveTo>
                    <a:pt x="765191" y="167179"/>
                  </a:moveTo>
                  <a:lnTo>
                    <a:pt x="748607" y="175935"/>
                  </a:lnTo>
                  <a:lnTo>
                    <a:pt x="719324" y="192461"/>
                  </a:lnTo>
                  <a:lnTo>
                    <a:pt x="719150" y="192577"/>
                  </a:lnTo>
                  <a:lnTo>
                    <a:pt x="728022" y="207538"/>
                  </a:lnTo>
                  <a:lnTo>
                    <a:pt x="728196" y="207422"/>
                  </a:lnTo>
                  <a:lnTo>
                    <a:pt x="757189" y="191128"/>
                  </a:lnTo>
                  <a:lnTo>
                    <a:pt x="773367" y="182546"/>
                  </a:lnTo>
                  <a:lnTo>
                    <a:pt x="765191" y="167179"/>
                  </a:lnTo>
                  <a:close/>
                </a:path>
                <a:path w="2877820" h="2877820">
                  <a:moveTo>
                    <a:pt x="827759" y="135923"/>
                  </a:moveTo>
                  <a:lnTo>
                    <a:pt x="808044" y="145259"/>
                  </a:lnTo>
                  <a:lnTo>
                    <a:pt x="780732" y="158944"/>
                  </a:lnTo>
                  <a:lnTo>
                    <a:pt x="788560" y="174485"/>
                  </a:lnTo>
                  <a:lnTo>
                    <a:pt x="815872" y="160800"/>
                  </a:lnTo>
                  <a:lnTo>
                    <a:pt x="835239" y="151638"/>
                  </a:lnTo>
                  <a:lnTo>
                    <a:pt x="827759" y="135923"/>
                  </a:lnTo>
                  <a:close/>
                </a:path>
                <a:path w="2877820" h="2877820">
                  <a:moveTo>
                    <a:pt x="891834" y="107683"/>
                  </a:moveTo>
                  <a:lnTo>
                    <a:pt x="868582" y="117425"/>
                  </a:lnTo>
                  <a:lnTo>
                    <a:pt x="843763" y="128501"/>
                  </a:lnTo>
                  <a:lnTo>
                    <a:pt x="850838" y="144389"/>
                  </a:lnTo>
                  <a:lnTo>
                    <a:pt x="875656" y="133314"/>
                  </a:lnTo>
                  <a:lnTo>
                    <a:pt x="898561" y="123746"/>
                  </a:lnTo>
                  <a:lnTo>
                    <a:pt x="891834" y="107683"/>
                  </a:lnTo>
                  <a:close/>
                </a:path>
                <a:path w="2877820" h="2877820">
                  <a:moveTo>
                    <a:pt x="957185" y="82690"/>
                  </a:moveTo>
                  <a:lnTo>
                    <a:pt x="930048" y="92606"/>
                  </a:lnTo>
                  <a:lnTo>
                    <a:pt x="908187" y="101130"/>
                  </a:lnTo>
                  <a:lnTo>
                    <a:pt x="914507" y="117309"/>
                  </a:lnTo>
                  <a:lnTo>
                    <a:pt x="936368" y="108785"/>
                  </a:lnTo>
                  <a:lnTo>
                    <a:pt x="963158" y="99043"/>
                  </a:lnTo>
                  <a:lnTo>
                    <a:pt x="957185" y="82690"/>
                  </a:lnTo>
                  <a:close/>
                </a:path>
                <a:path w="2877820" h="2877820">
                  <a:moveTo>
                    <a:pt x="1023696" y="60887"/>
                  </a:moveTo>
                  <a:lnTo>
                    <a:pt x="992325" y="70687"/>
                  </a:lnTo>
                  <a:lnTo>
                    <a:pt x="973827" y="77007"/>
                  </a:lnTo>
                  <a:lnTo>
                    <a:pt x="979394" y="93476"/>
                  </a:lnTo>
                  <a:lnTo>
                    <a:pt x="997950" y="87155"/>
                  </a:lnTo>
                  <a:lnTo>
                    <a:pt x="1028857" y="77471"/>
                  </a:lnTo>
                  <a:lnTo>
                    <a:pt x="1023696" y="60887"/>
                  </a:lnTo>
                  <a:close/>
                </a:path>
                <a:path w="2877820" h="2877820">
                  <a:moveTo>
                    <a:pt x="1091367" y="42389"/>
                  </a:moveTo>
                  <a:lnTo>
                    <a:pt x="1087191" y="43374"/>
                  </a:lnTo>
                  <a:lnTo>
                    <a:pt x="1055415" y="51783"/>
                  </a:lnTo>
                  <a:lnTo>
                    <a:pt x="1040570" y="56016"/>
                  </a:lnTo>
                  <a:lnTo>
                    <a:pt x="1045383" y="72716"/>
                  </a:lnTo>
                  <a:lnTo>
                    <a:pt x="1060228" y="68483"/>
                  </a:lnTo>
                  <a:lnTo>
                    <a:pt x="1091598" y="60191"/>
                  </a:lnTo>
                  <a:lnTo>
                    <a:pt x="1095426" y="59321"/>
                  </a:lnTo>
                  <a:lnTo>
                    <a:pt x="1091367" y="42389"/>
                  </a:lnTo>
                  <a:close/>
                </a:path>
                <a:path w="2877820" h="2877820">
                  <a:moveTo>
                    <a:pt x="1159675" y="27196"/>
                  </a:moveTo>
                  <a:lnTo>
                    <a:pt x="1151151" y="28877"/>
                  </a:lnTo>
                  <a:lnTo>
                    <a:pt x="1119084" y="35720"/>
                  </a:lnTo>
                  <a:lnTo>
                    <a:pt x="1108299" y="38330"/>
                  </a:lnTo>
                  <a:lnTo>
                    <a:pt x="1112358" y="55262"/>
                  </a:lnTo>
                  <a:lnTo>
                    <a:pt x="1123143" y="52653"/>
                  </a:lnTo>
                  <a:lnTo>
                    <a:pt x="1154804" y="45868"/>
                  </a:lnTo>
                  <a:lnTo>
                    <a:pt x="1162980" y="44302"/>
                  </a:lnTo>
                  <a:lnTo>
                    <a:pt x="1159675" y="27196"/>
                  </a:lnTo>
                  <a:close/>
                </a:path>
                <a:path w="2877820" h="2877820">
                  <a:moveTo>
                    <a:pt x="1228621" y="15366"/>
                  </a:moveTo>
                  <a:lnTo>
                    <a:pt x="1215574" y="17280"/>
                  </a:lnTo>
                  <a:lnTo>
                    <a:pt x="1183275" y="22673"/>
                  </a:lnTo>
                  <a:lnTo>
                    <a:pt x="1176781" y="23949"/>
                  </a:lnTo>
                  <a:lnTo>
                    <a:pt x="1180028" y="41055"/>
                  </a:lnTo>
                  <a:lnTo>
                    <a:pt x="1186581" y="39779"/>
                  </a:lnTo>
                  <a:lnTo>
                    <a:pt x="1218473" y="34444"/>
                  </a:lnTo>
                  <a:lnTo>
                    <a:pt x="1231114" y="32589"/>
                  </a:lnTo>
                  <a:lnTo>
                    <a:pt x="1228621" y="15366"/>
                  </a:lnTo>
                  <a:close/>
                </a:path>
                <a:path w="2877820" h="2877820">
                  <a:moveTo>
                    <a:pt x="1298089" y="6900"/>
                  </a:moveTo>
                  <a:lnTo>
                    <a:pt x="1280403" y="8640"/>
                  </a:lnTo>
                  <a:lnTo>
                    <a:pt x="1247989" y="12583"/>
                  </a:lnTo>
                  <a:lnTo>
                    <a:pt x="1245843" y="12873"/>
                  </a:lnTo>
                  <a:lnTo>
                    <a:pt x="1248337" y="30095"/>
                  </a:lnTo>
                  <a:lnTo>
                    <a:pt x="1250424" y="29805"/>
                  </a:lnTo>
                  <a:lnTo>
                    <a:pt x="1282491" y="25920"/>
                  </a:lnTo>
                  <a:lnTo>
                    <a:pt x="1299829" y="24238"/>
                  </a:lnTo>
                  <a:lnTo>
                    <a:pt x="1298089" y="6900"/>
                  </a:lnTo>
                  <a:close/>
                </a:path>
                <a:path w="2877820" h="2877820">
                  <a:moveTo>
                    <a:pt x="1367905" y="1797"/>
                  </a:moveTo>
                  <a:lnTo>
                    <a:pt x="1345464" y="3015"/>
                  </a:lnTo>
                  <a:lnTo>
                    <a:pt x="1315601" y="5218"/>
                  </a:lnTo>
                  <a:lnTo>
                    <a:pt x="1316935" y="22557"/>
                  </a:lnTo>
                  <a:lnTo>
                    <a:pt x="1346740" y="20353"/>
                  </a:lnTo>
                  <a:lnTo>
                    <a:pt x="1368833" y="19136"/>
                  </a:lnTo>
                  <a:lnTo>
                    <a:pt x="1367905" y="1797"/>
                  </a:lnTo>
                  <a:close/>
                </a:path>
                <a:path w="2877820" h="2877820">
                  <a:moveTo>
                    <a:pt x="1437837" y="0"/>
                  </a:moveTo>
                  <a:lnTo>
                    <a:pt x="1410641" y="231"/>
                  </a:lnTo>
                  <a:lnTo>
                    <a:pt x="1385475" y="985"/>
                  </a:lnTo>
                  <a:lnTo>
                    <a:pt x="1385997" y="18382"/>
                  </a:lnTo>
                  <a:lnTo>
                    <a:pt x="1411163" y="17628"/>
                  </a:lnTo>
                  <a:lnTo>
                    <a:pt x="1437953" y="17396"/>
                  </a:lnTo>
                  <a:lnTo>
                    <a:pt x="1437837" y="0"/>
                  </a:lnTo>
                  <a:close/>
                </a:path>
                <a:path w="2877820" h="2877820">
                  <a:moveTo>
                    <a:pt x="1455407" y="115"/>
                  </a:moveTo>
                  <a:lnTo>
                    <a:pt x="1455175" y="17512"/>
                  </a:lnTo>
                  <a:lnTo>
                    <a:pt x="1475644" y="17860"/>
                  </a:lnTo>
                  <a:lnTo>
                    <a:pt x="1507131" y="19020"/>
                  </a:lnTo>
                  <a:lnTo>
                    <a:pt x="1507769" y="1623"/>
                  </a:lnTo>
                  <a:lnTo>
                    <a:pt x="1475934" y="463"/>
                  </a:lnTo>
                  <a:lnTo>
                    <a:pt x="1455407" y="115"/>
                  </a:lnTo>
                  <a:close/>
                </a:path>
                <a:path w="2877820" h="2877820">
                  <a:moveTo>
                    <a:pt x="1525339" y="2667"/>
                  </a:moveTo>
                  <a:lnTo>
                    <a:pt x="1524295" y="20005"/>
                  </a:lnTo>
                  <a:lnTo>
                    <a:pt x="1540068" y="20933"/>
                  </a:lnTo>
                  <a:lnTo>
                    <a:pt x="1575961" y="24007"/>
                  </a:lnTo>
                  <a:lnTo>
                    <a:pt x="1577759" y="6726"/>
                  </a:lnTo>
                  <a:lnTo>
                    <a:pt x="1573642" y="6320"/>
                  </a:lnTo>
                  <a:lnTo>
                    <a:pt x="1541111" y="3595"/>
                  </a:lnTo>
                  <a:lnTo>
                    <a:pt x="1525339" y="2667"/>
                  </a:lnTo>
                  <a:close/>
                </a:path>
                <a:path w="2877820" h="2877820">
                  <a:moveTo>
                    <a:pt x="1595039" y="8524"/>
                  </a:moveTo>
                  <a:lnTo>
                    <a:pt x="1593241" y="25862"/>
                  </a:lnTo>
                  <a:lnTo>
                    <a:pt x="1604317" y="27022"/>
                  </a:lnTo>
                  <a:lnTo>
                    <a:pt x="1636326" y="31139"/>
                  </a:lnTo>
                  <a:lnTo>
                    <a:pt x="1644618" y="32357"/>
                  </a:lnTo>
                  <a:lnTo>
                    <a:pt x="1647227" y="15192"/>
                  </a:lnTo>
                  <a:lnTo>
                    <a:pt x="1638529" y="13859"/>
                  </a:lnTo>
                  <a:lnTo>
                    <a:pt x="1606115" y="9683"/>
                  </a:lnTo>
                  <a:lnTo>
                    <a:pt x="1595039" y="8524"/>
                  </a:lnTo>
                  <a:close/>
                </a:path>
                <a:path w="2877820" h="2877820">
                  <a:moveTo>
                    <a:pt x="1664391" y="17802"/>
                  </a:moveTo>
                  <a:lnTo>
                    <a:pt x="1661840" y="34966"/>
                  </a:lnTo>
                  <a:lnTo>
                    <a:pt x="1668276" y="35952"/>
                  </a:lnTo>
                  <a:lnTo>
                    <a:pt x="1700111" y="41519"/>
                  </a:lnTo>
                  <a:lnTo>
                    <a:pt x="1712810" y="44012"/>
                  </a:lnTo>
                  <a:lnTo>
                    <a:pt x="1716173" y="26964"/>
                  </a:lnTo>
                  <a:lnTo>
                    <a:pt x="1703068" y="24354"/>
                  </a:lnTo>
                  <a:lnTo>
                    <a:pt x="1670886" y="18788"/>
                  </a:lnTo>
                  <a:lnTo>
                    <a:pt x="1664391" y="17802"/>
                  </a:lnTo>
                  <a:close/>
                </a:path>
                <a:path w="2877820" h="2877820">
                  <a:moveTo>
                    <a:pt x="1733279" y="30327"/>
                  </a:moveTo>
                  <a:lnTo>
                    <a:pt x="1729858" y="47434"/>
                  </a:lnTo>
                  <a:lnTo>
                    <a:pt x="1731888" y="47840"/>
                  </a:lnTo>
                  <a:lnTo>
                    <a:pt x="1763490" y="54798"/>
                  </a:lnTo>
                  <a:lnTo>
                    <a:pt x="1780365" y="58973"/>
                  </a:lnTo>
                  <a:lnTo>
                    <a:pt x="1784482" y="42099"/>
                  </a:lnTo>
                  <a:lnTo>
                    <a:pt x="1767202" y="37808"/>
                  </a:lnTo>
                  <a:lnTo>
                    <a:pt x="1735251" y="30733"/>
                  </a:lnTo>
                  <a:lnTo>
                    <a:pt x="1733279" y="30327"/>
                  </a:lnTo>
                  <a:close/>
                </a:path>
                <a:path w="2877820" h="2877820">
                  <a:moveTo>
                    <a:pt x="1801588" y="46332"/>
                  </a:moveTo>
                  <a:lnTo>
                    <a:pt x="1797065" y="63148"/>
                  </a:lnTo>
                  <a:lnTo>
                    <a:pt x="1826290" y="71035"/>
                  </a:lnTo>
                  <a:lnTo>
                    <a:pt x="1847107" y="77181"/>
                  </a:lnTo>
                  <a:lnTo>
                    <a:pt x="1852036" y="60481"/>
                  </a:lnTo>
                  <a:lnTo>
                    <a:pt x="1830813" y="54218"/>
                  </a:lnTo>
                  <a:lnTo>
                    <a:pt x="1801588" y="46332"/>
                  </a:lnTo>
                  <a:close/>
                </a:path>
                <a:path w="2877820" h="2877820">
                  <a:moveTo>
                    <a:pt x="1868852" y="65642"/>
                  </a:moveTo>
                  <a:lnTo>
                    <a:pt x="1863518" y="82168"/>
                  </a:lnTo>
                  <a:lnTo>
                    <a:pt x="1888452" y="90171"/>
                  </a:lnTo>
                  <a:lnTo>
                    <a:pt x="1912864" y="98637"/>
                  </a:lnTo>
                  <a:lnTo>
                    <a:pt x="1918547" y="82168"/>
                  </a:lnTo>
                  <a:lnTo>
                    <a:pt x="1893729" y="73586"/>
                  </a:lnTo>
                  <a:lnTo>
                    <a:pt x="1868852" y="65642"/>
                  </a:lnTo>
                  <a:close/>
                </a:path>
                <a:path w="2877820" h="2877820">
                  <a:moveTo>
                    <a:pt x="1935073" y="88141"/>
                  </a:moveTo>
                  <a:lnTo>
                    <a:pt x="1929042" y="104436"/>
                  </a:lnTo>
                  <a:lnTo>
                    <a:pt x="1949860" y="112206"/>
                  </a:lnTo>
                  <a:lnTo>
                    <a:pt x="1977519" y="123224"/>
                  </a:lnTo>
                  <a:lnTo>
                    <a:pt x="1983956" y="107045"/>
                  </a:lnTo>
                  <a:lnTo>
                    <a:pt x="1955890" y="95912"/>
                  </a:lnTo>
                  <a:lnTo>
                    <a:pt x="1935073" y="88141"/>
                  </a:lnTo>
                  <a:close/>
                </a:path>
                <a:path w="2877820" h="2877820">
                  <a:moveTo>
                    <a:pt x="2000192" y="113888"/>
                  </a:moveTo>
                  <a:lnTo>
                    <a:pt x="1993350" y="129892"/>
                  </a:lnTo>
                  <a:lnTo>
                    <a:pt x="2010398" y="137141"/>
                  </a:lnTo>
                  <a:lnTo>
                    <a:pt x="2040377" y="150710"/>
                  </a:lnTo>
                  <a:lnTo>
                    <a:pt x="2040667" y="150884"/>
                  </a:lnTo>
                  <a:lnTo>
                    <a:pt x="2048263" y="135227"/>
                  </a:lnTo>
                  <a:lnTo>
                    <a:pt x="2017182" y="121136"/>
                  </a:lnTo>
                  <a:lnTo>
                    <a:pt x="2000192" y="113888"/>
                  </a:lnTo>
                  <a:close/>
                </a:path>
                <a:path w="2877820" h="2877820">
                  <a:moveTo>
                    <a:pt x="2063920" y="142766"/>
                  </a:moveTo>
                  <a:lnTo>
                    <a:pt x="2056381" y="158423"/>
                  </a:lnTo>
                  <a:lnTo>
                    <a:pt x="2070008" y="164975"/>
                  </a:lnTo>
                  <a:lnTo>
                    <a:pt x="2099407" y="179994"/>
                  </a:lnTo>
                  <a:lnTo>
                    <a:pt x="2102597" y="181734"/>
                  </a:lnTo>
                  <a:lnTo>
                    <a:pt x="2110889" y="166425"/>
                  </a:lnTo>
                  <a:lnTo>
                    <a:pt x="2107294" y="164511"/>
                  </a:lnTo>
                  <a:lnTo>
                    <a:pt x="2077546" y="149318"/>
                  </a:lnTo>
                  <a:lnTo>
                    <a:pt x="2063920" y="142766"/>
                  </a:lnTo>
                  <a:close/>
                </a:path>
                <a:path w="2877820" h="2877820">
                  <a:moveTo>
                    <a:pt x="2126197" y="174717"/>
                  </a:moveTo>
                  <a:lnTo>
                    <a:pt x="2117905" y="190026"/>
                  </a:lnTo>
                  <a:lnTo>
                    <a:pt x="2128517" y="195767"/>
                  </a:lnTo>
                  <a:lnTo>
                    <a:pt x="2157336" y="212177"/>
                  </a:lnTo>
                  <a:lnTo>
                    <a:pt x="2162961" y="215541"/>
                  </a:lnTo>
                  <a:lnTo>
                    <a:pt x="2171891" y="200638"/>
                  </a:lnTo>
                  <a:lnTo>
                    <a:pt x="2165976" y="197101"/>
                  </a:lnTo>
                  <a:lnTo>
                    <a:pt x="2136809" y="180458"/>
                  </a:lnTo>
                  <a:lnTo>
                    <a:pt x="2126197" y="174717"/>
                  </a:lnTo>
                  <a:close/>
                </a:path>
                <a:path w="2877820" h="2877820">
                  <a:moveTo>
                    <a:pt x="2186793" y="209626"/>
                  </a:moveTo>
                  <a:lnTo>
                    <a:pt x="2177805" y="224529"/>
                  </a:lnTo>
                  <a:lnTo>
                    <a:pt x="2185866" y="229400"/>
                  </a:lnTo>
                  <a:lnTo>
                    <a:pt x="2214047" y="247318"/>
                  </a:lnTo>
                  <a:lnTo>
                    <a:pt x="2221527" y="252305"/>
                  </a:lnTo>
                  <a:lnTo>
                    <a:pt x="2231211" y="237866"/>
                  </a:lnTo>
                  <a:lnTo>
                    <a:pt x="2223383" y="232647"/>
                  </a:lnTo>
                  <a:lnTo>
                    <a:pt x="2194854" y="214497"/>
                  </a:lnTo>
                  <a:lnTo>
                    <a:pt x="2186793" y="209626"/>
                  </a:lnTo>
                  <a:close/>
                </a:path>
                <a:path w="2877820" h="2877820">
                  <a:moveTo>
                    <a:pt x="2245650" y="247550"/>
                  </a:moveTo>
                  <a:lnTo>
                    <a:pt x="2235966" y="261989"/>
                  </a:lnTo>
                  <a:lnTo>
                    <a:pt x="2241939" y="265990"/>
                  </a:lnTo>
                  <a:lnTo>
                    <a:pt x="2269482" y="285358"/>
                  </a:lnTo>
                  <a:lnTo>
                    <a:pt x="2278296" y="291853"/>
                  </a:lnTo>
                  <a:lnTo>
                    <a:pt x="2288618" y="277878"/>
                  </a:lnTo>
                  <a:lnTo>
                    <a:pt x="2279514" y="271093"/>
                  </a:lnTo>
                  <a:lnTo>
                    <a:pt x="2251623" y="251493"/>
                  </a:lnTo>
                  <a:lnTo>
                    <a:pt x="2245650" y="247550"/>
                  </a:lnTo>
                  <a:close/>
                </a:path>
                <a:path w="2877820" h="2877820">
                  <a:moveTo>
                    <a:pt x="2302593" y="288200"/>
                  </a:moveTo>
                  <a:lnTo>
                    <a:pt x="2292271" y="302175"/>
                  </a:lnTo>
                  <a:lnTo>
                    <a:pt x="2296620" y="305422"/>
                  </a:lnTo>
                  <a:lnTo>
                    <a:pt x="2323410" y="326298"/>
                  </a:lnTo>
                  <a:lnTo>
                    <a:pt x="2333036" y="334126"/>
                  </a:lnTo>
                  <a:lnTo>
                    <a:pt x="2343995" y="320615"/>
                  </a:lnTo>
                  <a:lnTo>
                    <a:pt x="2334080" y="312555"/>
                  </a:lnTo>
                  <a:lnTo>
                    <a:pt x="2306942" y="291447"/>
                  </a:lnTo>
                  <a:lnTo>
                    <a:pt x="2302593" y="288200"/>
                  </a:lnTo>
                  <a:close/>
                </a:path>
                <a:path w="2877820" h="2877820">
                  <a:moveTo>
                    <a:pt x="2357506" y="331633"/>
                  </a:moveTo>
                  <a:lnTo>
                    <a:pt x="2346489" y="345144"/>
                  </a:lnTo>
                  <a:lnTo>
                    <a:pt x="2349794" y="347811"/>
                  </a:lnTo>
                  <a:lnTo>
                    <a:pt x="2375830" y="370137"/>
                  </a:lnTo>
                  <a:lnTo>
                    <a:pt x="2385688" y="378951"/>
                  </a:lnTo>
                  <a:lnTo>
                    <a:pt x="2397285" y="366019"/>
                  </a:lnTo>
                  <a:lnTo>
                    <a:pt x="2387137" y="356915"/>
                  </a:lnTo>
                  <a:lnTo>
                    <a:pt x="2360812" y="334300"/>
                  </a:lnTo>
                  <a:lnTo>
                    <a:pt x="2357506" y="331633"/>
                  </a:lnTo>
                  <a:close/>
                </a:path>
                <a:path w="2877820" h="2877820">
                  <a:moveTo>
                    <a:pt x="2410216" y="377675"/>
                  </a:moveTo>
                  <a:lnTo>
                    <a:pt x="2398619" y="390606"/>
                  </a:lnTo>
                  <a:lnTo>
                    <a:pt x="2401402" y="393100"/>
                  </a:lnTo>
                  <a:lnTo>
                    <a:pt x="2413000" y="380168"/>
                  </a:lnTo>
                  <a:lnTo>
                    <a:pt x="2410216" y="377675"/>
                  </a:lnTo>
                  <a:close/>
                </a:path>
              </a:pathLst>
            </a:custGeom>
            <a:solidFill>
              <a:srgbClr val="0000FF">
                <a:alpha val="50195"/>
              </a:srgbClr>
            </a:solidFill>
          </p:spPr>
          <p:txBody>
            <a:bodyPr wrap="square" lIns="0" tIns="0" rIns="0" bIns="0" rtlCol="0"/>
            <a:lstStyle/>
            <a:p>
              <a:endParaRPr/>
            </a:p>
          </p:txBody>
        </p:sp>
        <p:pic>
          <p:nvPicPr>
            <p:cNvPr id="14" name="object 9">
              <a:extLst>
                <a:ext uri="{FF2B5EF4-FFF2-40B4-BE49-F238E27FC236}">
                  <a16:creationId xmlns:a16="http://schemas.microsoft.com/office/drawing/2014/main" id="{47AA7584-A34E-4F61-9C8B-10AE80804C08}"/>
                </a:ext>
              </a:extLst>
            </p:cNvPr>
            <p:cNvPicPr/>
            <p:nvPr/>
          </p:nvPicPr>
          <p:blipFill>
            <a:blip r:embed="rId4" cstate="print"/>
            <a:stretch>
              <a:fillRect/>
            </a:stretch>
          </p:blipFill>
          <p:spPr>
            <a:xfrm>
              <a:off x="5449057" y="3090629"/>
              <a:ext cx="2753295" cy="2679964"/>
            </a:xfrm>
            <a:prstGeom prst="rect">
              <a:avLst/>
            </a:prstGeom>
          </p:spPr>
        </p:pic>
      </p:grpSp>
      <p:sp>
        <p:nvSpPr>
          <p:cNvPr id="15" name="Textfeld 14">
            <a:extLst>
              <a:ext uri="{FF2B5EF4-FFF2-40B4-BE49-F238E27FC236}">
                <a16:creationId xmlns:a16="http://schemas.microsoft.com/office/drawing/2014/main" id="{7C55C2C0-A3BA-4998-A660-E57B2BA6EF11}"/>
              </a:ext>
            </a:extLst>
          </p:cNvPr>
          <p:cNvSpPr txBox="1"/>
          <p:nvPr/>
        </p:nvSpPr>
        <p:spPr>
          <a:xfrm>
            <a:off x="6190304" y="4582825"/>
            <a:ext cx="1069524" cy="400110"/>
          </a:xfrm>
          <a:prstGeom prst="rect">
            <a:avLst/>
          </a:prstGeom>
          <a:noFill/>
        </p:spPr>
        <p:txBody>
          <a:bodyPr wrap="none" rtlCol="0">
            <a:spAutoFit/>
          </a:bodyPr>
          <a:lstStyle/>
          <a:p>
            <a:r>
              <a:rPr lang="de-DE" sz="2000" dirty="0" err="1">
                <a:solidFill>
                  <a:schemeClr val="tx1"/>
                </a:solidFill>
              </a:rPr>
              <a:t>Perigee</a:t>
            </a:r>
            <a:endParaRPr lang="en-US" sz="2000" dirty="0">
              <a:solidFill>
                <a:schemeClr val="tx1"/>
              </a:solidFill>
            </a:endParaRPr>
          </a:p>
        </p:txBody>
      </p:sp>
      <p:sp>
        <p:nvSpPr>
          <p:cNvPr id="16" name="Textfeld 15">
            <a:extLst>
              <a:ext uri="{FF2B5EF4-FFF2-40B4-BE49-F238E27FC236}">
                <a16:creationId xmlns:a16="http://schemas.microsoft.com/office/drawing/2014/main" id="{C2EC4084-14B4-4BE4-ACCD-CDB4B876C3A1}"/>
              </a:ext>
            </a:extLst>
          </p:cNvPr>
          <p:cNvSpPr txBox="1"/>
          <p:nvPr/>
        </p:nvSpPr>
        <p:spPr>
          <a:xfrm>
            <a:off x="10266408" y="4540739"/>
            <a:ext cx="1069524" cy="400110"/>
          </a:xfrm>
          <a:prstGeom prst="rect">
            <a:avLst/>
          </a:prstGeom>
          <a:noFill/>
        </p:spPr>
        <p:txBody>
          <a:bodyPr wrap="none" rtlCol="0">
            <a:spAutoFit/>
          </a:bodyPr>
          <a:lstStyle/>
          <a:p>
            <a:r>
              <a:rPr lang="de-DE" sz="2000" dirty="0" err="1">
                <a:solidFill>
                  <a:schemeClr val="tx1"/>
                </a:solidFill>
              </a:rPr>
              <a:t>Apogee</a:t>
            </a:r>
            <a:endParaRPr lang="en-US" sz="2000" dirty="0">
              <a:solidFill>
                <a:schemeClr val="tx1"/>
              </a:solidFill>
            </a:endParaRPr>
          </a:p>
        </p:txBody>
      </p:sp>
    </p:spTree>
    <p:extLst>
      <p:ext uri="{BB962C8B-B14F-4D97-AF65-F5344CB8AC3E}">
        <p14:creationId xmlns:p14="http://schemas.microsoft.com/office/powerpoint/2010/main" val="2403062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Example: </a:t>
            </a:r>
            <a:r>
              <a:rPr lang="en-US" dirty="0" err="1">
                <a:ea typeface="Cambria Math" panose="02040503050406030204" pitchFamily="18" charset="0"/>
              </a:rPr>
              <a:t>Δv</a:t>
            </a:r>
            <a:r>
              <a:rPr lang="en-US" dirty="0">
                <a:ea typeface="Cambria Math" panose="02040503050406030204" pitchFamily="18" charset="0"/>
              </a:rPr>
              <a:t> need for a geostationary transfer considering the </a:t>
            </a:r>
            <a:r>
              <a:rPr lang="en-US" dirty="0" err="1">
                <a:ea typeface="Cambria Math" panose="02040503050406030204" pitchFamily="18" charset="0"/>
              </a:rPr>
              <a:t>Edelbaum</a:t>
            </a:r>
            <a:r>
              <a:rPr lang="en-US" dirty="0">
                <a:ea typeface="Cambria Math" panose="02040503050406030204" pitchFamily="18" charset="0"/>
              </a:rPr>
              <a:t> transfer </a:t>
            </a:r>
            <a:r>
              <a:rPr lang="en-US" dirty="0"/>
              <a:t>beginning at </a:t>
            </a:r>
            <a:r>
              <a:rPr lang="en-US" i="1" dirty="0"/>
              <a:t>r</a:t>
            </a:r>
            <a:r>
              <a:rPr lang="en-US" baseline="-25000" dirty="0"/>
              <a:t>1</a:t>
            </a:r>
            <a:r>
              <a:rPr lang="en-US" dirty="0"/>
              <a:t> = 6 678 km (altitude 300 km) and ending in a geostationary Earth orbit with </a:t>
            </a:r>
            <a:r>
              <a:rPr lang="en-US" i="1" dirty="0"/>
              <a:t>r</a:t>
            </a:r>
            <a:r>
              <a:rPr lang="en-US" baseline="-25000" dirty="0"/>
              <a:t>2</a:t>
            </a:r>
            <a:r>
              <a:rPr lang="en-US" dirty="0"/>
              <a:t> = 42 164 km (altitude </a:t>
            </a:r>
            <a:br>
              <a:rPr lang="en-US" dirty="0"/>
            </a:br>
            <a:r>
              <a:rPr lang="en-US" dirty="0"/>
              <a:t>35 786 km)</a:t>
            </a:r>
          </a:p>
          <a:p>
            <a:r>
              <a:rPr lang="en-US" dirty="0"/>
              <a:t>In the smaller circular orbit the speed is 7.73 km / s; in the larger one, 3.07 km / s</a:t>
            </a:r>
          </a:p>
          <a:p>
            <a:r>
              <a:rPr lang="en-US" dirty="0"/>
              <a:t>Therefore the total </a:t>
            </a:r>
            <a:r>
              <a:rPr lang="en-US" dirty="0" err="1"/>
              <a:t>Δv</a:t>
            </a:r>
            <a:r>
              <a:rPr lang="en-US" dirty="0"/>
              <a:t> need for an </a:t>
            </a:r>
            <a:r>
              <a:rPr lang="en-US" dirty="0" err="1"/>
              <a:t>Edelbaum</a:t>
            </a:r>
            <a:r>
              <a:rPr lang="en-US" dirty="0"/>
              <a:t> transfer is 7.73 − 3.07 = 4.66 km / s, so higher compared to a Hohmann transfer requiring a total </a:t>
            </a:r>
            <a:r>
              <a:rPr lang="en-US" dirty="0" err="1"/>
              <a:t>Δv</a:t>
            </a:r>
            <a:r>
              <a:rPr lang="en-US" dirty="0"/>
              <a:t> of 3.88 km / s</a:t>
            </a:r>
          </a:p>
          <a:p>
            <a:pPr marL="125730" indent="0">
              <a:buNone/>
              <a:tabLst>
                <a:tab pos="469265" algn="l"/>
                <a:tab pos="469900" algn="l"/>
              </a:tabLst>
            </a:pP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658627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Hohmann transfer versus spiral orbit raising</a:t>
            </a:r>
          </a:p>
          <a:p>
            <a:pPr lvl="1"/>
            <a:r>
              <a:rPr lang="en-US" sz="2000" dirty="0">
                <a:ea typeface="Cambria Math" panose="02040503050406030204" pitchFamily="18" charset="0"/>
              </a:rPr>
              <a:t>Hohmann transfer is much faster</a:t>
            </a:r>
          </a:p>
          <a:p>
            <a:pPr lvl="1"/>
            <a:r>
              <a:rPr lang="en-US" sz="2000" dirty="0">
                <a:ea typeface="Cambria Math" panose="02040503050406030204" pitchFamily="18" charset="0"/>
              </a:rPr>
              <a:t>Hohmann transfer requires high thrust</a:t>
            </a:r>
          </a:p>
          <a:p>
            <a:pPr lvl="1"/>
            <a:r>
              <a:rPr lang="en-US" sz="2000" dirty="0" err="1">
                <a:ea typeface="Cambria Math" panose="02040503050406030204" pitchFamily="18" charset="0"/>
              </a:rPr>
              <a:t>Δv</a:t>
            </a:r>
            <a:r>
              <a:rPr lang="en-US" sz="2000" dirty="0">
                <a:ea typeface="Cambria Math" panose="02040503050406030204" pitchFamily="18" charset="0"/>
              </a:rPr>
              <a:t> increase is higher for spiral orbit raising</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03163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resulting from space propulsion systems</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velocity change but also orbit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linked to start point and end point only but also on the way between the two points (orbital trajectory)</a:t>
            </a:r>
          </a:p>
          <a:p>
            <a:pPr>
              <a:tabLst>
                <a:tab pos="469265" algn="l"/>
                <a:tab pos="469900" algn="l"/>
              </a:tabLst>
            </a:pPr>
            <a:r>
              <a:rPr lang="en-US" b="1" dirty="0" err="1">
                <a:ea typeface="Cambria Math" panose="02040503050406030204" pitchFamily="18" charset="0"/>
              </a:rPr>
              <a:t>Δv</a:t>
            </a:r>
            <a:r>
              <a:rPr lang="en-US" b="1" dirty="0">
                <a:ea typeface="Cambria Math" panose="02040503050406030204" pitchFamily="18" charset="0"/>
              </a:rPr>
              <a:t> is not equal to velocity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for deceleration and acceleration</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35830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equal to velocity change</a:t>
            </a:r>
          </a:p>
          <a:p>
            <a:r>
              <a:rPr lang="en-US" dirty="0" err="1">
                <a:ea typeface="Cambria Math" panose="02040503050406030204" pitchFamily="18" charset="0"/>
              </a:rPr>
              <a:t>Δv</a:t>
            </a:r>
            <a:r>
              <a:rPr lang="en-US" dirty="0">
                <a:ea typeface="Cambria Math" panose="02040503050406030204" pitchFamily="18" charset="0"/>
              </a:rPr>
              <a:t> and actual velocity depend on the orbit like for LEO (ℎ = 420 km, </a:t>
            </a:r>
            <a:br>
              <a:rPr lang="en-US" dirty="0">
                <a:ea typeface="Cambria Math" panose="02040503050406030204" pitchFamily="18" charset="0"/>
              </a:rPr>
            </a:br>
            <a:r>
              <a:rPr lang="en-US" dirty="0">
                <a:ea typeface="Cambria Math" panose="02040503050406030204" pitchFamily="18" charset="0"/>
              </a:rPr>
              <a:t>𝑣 = 7.66 km/s)</a:t>
            </a:r>
          </a:p>
          <a:p>
            <a:pPr>
              <a:tabLst>
                <a:tab pos="469265" algn="l"/>
                <a:tab pos="469900" algn="l"/>
              </a:tabLst>
            </a:pPr>
            <a:r>
              <a:rPr lang="en-US" dirty="0">
                <a:ea typeface="Cambria Math" panose="02040503050406030204" pitchFamily="18" charset="0"/>
              </a:rPr>
              <a:t>Assuming continuous thrust in the direction of acceleration</a:t>
            </a:r>
          </a:p>
          <a:p>
            <a:pPr>
              <a:tabLst>
                <a:tab pos="469265" algn="l"/>
                <a:tab pos="469900" algn="l"/>
              </a:tabLst>
            </a:pPr>
            <a:r>
              <a:rPr lang="en-US" dirty="0">
                <a:ea typeface="Cambria Math" panose="02040503050406030204" pitchFamily="18" charset="0"/>
              </a:rPr>
              <a:t>Altitude will increase, but “velocity” will decrease in this circular orbit raise (ℎ = 620 km, 𝑣 = 7.55 km/s)</a:t>
            </a:r>
          </a:p>
          <a:p>
            <a:pPr>
              <a:tabLst>
                <a:tab pos="469265" algn="l"/>
                <a:tab pos="469900" algn="l"/>
              </a:tabLst>
            </a:pPr>
            <a:r>
              <a:rPr lang="en-US" dirty="0">
                <a:ea typeface="Cambria Math" panose="02040503050406030204" pitchFamily="18" charset="0"/>
              </a:rPr>
              <a:t>Also as stated before, Energy will increase</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69768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Changing the energy of the spacecraft during spiral transfer in circular orbit</a:t>
                </a:r>
                <a:br>
                  <a:rPr lang="en-US" spc="20" dirty="0">
                    <a:latin typeface="Microsoft YaHei"/>
                    <a:cs typeface="Microsoft YaHei"/>
                  </a:rPr>
                </a:b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𝐸</m:t>
                        </m:r>
                      </m:num>
                      <m:den>
                        <m:r>
                          <a:rPr lang="en-US" i="1">
                            <a:latin typeface="Cambria Math" panose="02040503050406030204" pitchFamily="18" charset="0"/>
                            <a:ea typeface="Cambria Math" panose="02040503050406030204" pitchFamily="18" charset="0"/>
                          </a:rPr>
                          <m:t>𝑚</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den>
                    </m:f>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𝑣</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1">
                            <a:latin typeface="Cambria Math" panose="02040503050406030204" pitchFamily="18" charset="0"/>
                            <a:ea typeface="Cambria Math" panose="02040503050406030204" pitchFamily="18" charset="0"/>
                          </a:rPr>
                          <m:t>μ</m:t>
                        </m:r>
                      </m:num>
                      <m:den>
                        <m:r>
                          <a:rPr lang="en-US" i="1">
                            <a:latin typeface="Cambria Math" panose="02040503050406030204" pitchFamily="18" charset="0"/>
                            <a:ea typeface="Cambria Math" panose="02040503050406030204" pitchFamily="18" charset="0"/>
                          </a:rPr>
                          <m:t>𝑟</m:t>
                        </m:r>
                      </m:den>
                    </m:f>
                  </m:oMath>
                </a14:m>
                <a:endParaRPr lang="en-US" dirty="0">
                  <a:latin typeface="Microsoft YaHei"/>
                  <a:ea typeface="Cambria Math" panose="02040503050406030204" pitchFamily="18" charset="0"/>
                </a:endParaRPr>
              </a:p>
              <a:p>
                <a:r>
                  <a:rPr lang="en-US" dirty="0">
                    <a:ea typeface="Cambria Math" panose="02040503050406030204" pitchFamily="18" charset="0"/>
                  </a:rPr>
                  <a:t>Energy level # 1 for initial orbit (ℎ = 420 km, 𝑣 = 7.66 km/s)</a:t>
                </a:r>
                <a:br>
                  <a:rPr lang="en-US" dirty="0">
                    <a:ea typeface="Cambria Math" panose="02040503050406030204" pitchFamily="18" charset="0"/>
                  </a:rPr>
                </a:br>
                <a14:m>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𝐸</m:t>
                        </m:r>
                      </m:num>
                      <m:den>
                        <m:r>
                          <a:rPr lang="de-DE" i="1">
                            <a:latin typeface="Cambria Math" panose="02040503050406030204" pitchFamily="18" charset="0"/>
                            <a:ea typeface="Cambria Math" panose="02040503050406030204" pitchFamily="18" charset="0"/>
                          </a:rPr>
                          <m:t>𝑚</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2</m:t>
                        </m:r>
                      </m:den>
                    </m:f>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7.66</m:t>
                        </m:r>
                      </m:e>
                      <m:sup>
                        <m:r>
                          <a:rPr lang="de-DE" i="1">
                            <a:latin typeface="Cambria Math" panose="02040503050406030204" pitchFamily="18" charset="0"/>
                            <a:ea typeface="Cambria Math" panose="02040503050406030204" pitchFamily="18" charset="0"/>
                          </a:rPr>
                          <m:t>2</m:t>
                        </m:r>
                      </m:sup>
                    </m:sSup>
                    <m:r>
                      <a:rPr lang="de-DE"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μ</m:t>
                        </m:r>
                      </m:num>
                      <m:den>
                        <m:r>
                          <a:rPr lang="de-DE" i="1">
                            <a:latin typeface="Cambria Math" panose="02040503050406030204" pitchFamily="18" charset="0"/>
                            <a:ea typeface="Cambria Math" panose="02040503050406030204" pitchFamily="18" charset="0"/>
                          </a:rPr>
                          <m:t>6.800</m:t>
                        </m:r>
                      </m:den>
                    </m:f>
                    <m:r>
                      <a:rPr lang="de-DE" i="1">
                        <a:latin typeface="Cambria Math" panose="02040503050406030204" pitchFamily="18" charset="0"/>
                        <a:ea typeface="Cambria Math" panose="02040503050406030204" pitchFamily="18" charset="0"/>
                      </a:rPr>
                      <m:t>=−29.3</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𝑀𝐽</m:t>
                        </m:r>
                      </m:num>
                      <m:den>
                        <m:r>
                          <a:rPr lang="de-DE" i="1">
                            <a:latin typeface="Cambria Math" panose="02040503050406030204" pitchFamily="18" charset="0"/>
                            <a:ea typeface="Cambria Math" panose="02040503050406030204" pitchFamily="18" charset="0"/>
                          </a:rPr>
                          <m:t>𝑘𝑔</m:t>
                        </m:r>
                      </m:den>
                    </m:f>
                  </m:oMath>
                </a14:m>
                <a:endParaRPr lang="en-US" dirty="0">
                  <a:ea typeface="Cambria Math" panose="02040503050406030204" pitchFamily="18" charset="0"/>
                </a:endParaRP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296"/>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84245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pPr>
                  <a:lnSpc>
                    <a:spcPct val="110000"/>
                  </a:lnSpc>
                </a:pPr>
                <a:r>
                  <a:rPr lang="en-US" dirty="0"/>
                  <a:t>Basic rocket equation (Tsiolkovsky rocket equation</a:t>
                </a:r>
                <a:r>
                  <a:rPr lang="en-US" b="0" i="0" dirty="0">
                    <a:solidFill>
                      <a:srgbClr val="000000"/>
                    </a:solidFill>
                    <a:effectLst/>
                    <a:latin typeface="Linux Libertine"/>
                  </a:rPr>
                  <a:t>)</a:t>
                </a:r>
                <a:endParaRPr lang="en-US" i="1" dirty="0">
                  <a:latin typeface="Cambria Math" panose="02040503050406030204" pitchFamily="18" charset="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𝑙𝑛</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0</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1</m:t>
                              </m:r>
                            </m:sub>
                          </m:sSub>
                        </m:den>
                      </m:f>
                    </m:oMath>
                  </m:oMathPara>
                </a14:m>
                <a:endParaRPr lang="en-US"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4924C57C-ED88-4714-8D13-99B9C2A637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679" y="4054518"/>
            <a:ext cx="6494585" cy="205323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AFCFB03D-62FB-4819-A9AD-1BA1640B774D}"/>
              </a:ext>
            </a:extLst>
          </p:cNvPr>
          <p:cNvPicPr>
            <a:picLocks noChangeAspect="1"/>
          </p:cNvPicPr>
          <p:nvPr/>
        </p:nvPicPr>
        <p:blipFill>
          <a:blip r:embed="rId4"/>
          <a:stretch>
            <a:fillRect/>
          </a:stretch>
        </p:blipFill>
        <p:spPr>
          <a:xfrm>
            <a:off x="8947053" y="2613127"/>
            <a:ext cx="2477804" cy="2849474"/>
          </a:xfrm>
          <a:prstGeom prst="rect">
            <a:avLst/>
          </a:prstGeom>
        </p:spPr>
      </p:pic>
      <p:sp>
        <p:nvSpPr>
          <p:cNvPr id="11" name="Textfeld 10">
            <a:extLst>
              <a:ext uri="{FF2B5EF4-FFF2-40B4-BE49-F238E27FC236}">
                <a16:creationId xmlns:a16="http://schemas.microsoft.com/office/drawing/2014/main" id="{512B27ED-6240-431E-A525-8820FA34F9D9}"/>
              </a:ext>
            </a:extLst>
          </p:cNvPr>
          <p:cNvSpPr txBox="1"/>
          <p:nvPr/>
        </p:nvSpPr>
        <p:spPr>
          <a:xfrm>
            <a:off x="9176680" y="5591676"/>
            <a:ext cx="2007281" cy="307777"/>
          </a:xfrm>
          <a:prstGeom prst="rect">
            <a:avLst/>
          </a:prstGeom>
          <a:noFill/>
        </p:spPr>
        <p:txBody>
          <a:bodyPr wrap="none" rtlCol="0">
            <a:spAutoFit/>
          </a:bodyPr>
          <a:lstStyle/>
          <a:p>
            <a:r>
              <a:rPr lang="en-US" dirty="0"/>
              <a:t>Konstantin Tsiolkovsky</a:t>
            </a:r>
          </a:p>
        </p:txBody>
      </p:sp>
    </p:spTree>
    <p:extLst>
      <p:ext uri="{BB962C8B-B14F-4D97-AF65-F5344CB8AC3E}">
        <p14:creationId xmlns:p14="http://schemas.microsoft.com/office/powerpoint/2010/main" val="3625582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r>
                  <a:rPr lang="en-US" dirty="0">
                    <a:ea typeface="Cambria Math" panose="02040503050406030204" pitchFamily="18" charset="0"/>
                  </a:rPr>
                  <a:t>Energy level # 2 for final orbit raise (ℎ = 620 km, 𝑣 = 7.55 km/s)</a:t>
                </a:r>
                <a:br>
                  <a:rPr lang="en-US" dirty="0">
                    <a:ea typeface="Cambria Math" panose="02040503050406030204" pitchFamily="18" charset="0"/>
                  </a:rPr>
                </a:b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𝐸</m:t>
                        </m:r>
                      </m:num>
                      <m:den>
                        <m:r>
                          <a:rPr lang="en-US" i="1">
                            <a:latin typeface="Cambria Math" panose="02040503050406030204" pitchFamily="18" charset="0"/>
                            <a:ea typeface="Cambria Math" panose="02040503050406030204" pitchFamily="18" charset="0"/>
                          </a:rPr>
                          <m:t>𝑚</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den>
                    </m:f>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7.55</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1">
                            <a:latin typeface="Cambria Math" panose="02040503050406030204" pitchFamily="18" charset="0"/>
                            <a:ea typeface="Cambria Math" panose="02040503050406030204" pitchFamily="18" charset="0"/>
                          </a:rPr>
                          <m:t>μ</m:t>
                        </m:r>
                      </m:num>
                      <m:den>
                        <m:r>
                          <a:rPr lang="en-US" i="1">
                            <a:latin typeface="Cambria Math" panose="02040503050406030204" pitchFamily="18" charset="0"/>
                            <a:ea typeface="Cambria Math" panose="02040503050406030204" pitchFamily="18" charset="0"/>
                          </a:rPr>
                          <m:t>7.000</m:t>
                        </m:r>
                      </m:den>
                    </m:f>
                    <m:r>
                      <a:rPr lang="en-US" i="1">
                        <a:latin typeface="Cambria Math" panose="02040503050406030204" pitchFamily="18" charset="0"/>
                        <a:ea typeface="Cambria Math" panose="02040503050406030204" pitchFamily="18" charset="0"/>
                      </a:rPr>
                      <m:t>=−28.4</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𝑀𝐽</m:t>
                        </m:r>
                      </m:num>
                      <m:den>
                        <m:r>
                          <a:rPr lang="en-US" i="1">
                            <a:latin typeface="Cambria Math" panose="02040503050406030204" pitchFamily="18" charset="0"/>
                            <a:ea typeface="Cambria Math" panose="02040503050406030204" pitchFamily="18" charset="0"/>
                          </a:rPr>
                          <m:t>𝑘𝑔</m:t>
                        </m:r>
                      </m:den>
                    </m:f>
                  </m:oMath>
                </a14:m>
                <a:endParaRPr lang="en-US" dirty="0">
                  <a:ea typeface="Cambria Math" panose="02040503050406030204" pitchFamily="18" charset="0"/>
                </a:endParaRPr>
              </a:p>
              <a:p>
                <a:pPr>
                  <a:tabLst>
                    <a:tab pos="469265" algn="l"/>
                    <a:tab pos="469900" algn="l"/>
                  </a:tabLst>
                </a:pPr>
                <a:r>
                  <a:rPr lang="en-US" dirty="0">
                    <a:ea typeface="Cambria Math" panose="02040503050406030204" pitchFamily="18" charset="0"/>
                  </a:rPr>
                  <a:t>Example: Hohmann transfer / </a:t>
                </a:r>
                <a:r>
                  <a:rPr lang="en-US" dirty="0" err="1">
                    <a:ea typeface="Cambria Math" panose="02040503050406030204" pitchFamily="18" charset="0"/>
                  </a:rPr>
                  <a:t>Edelbaum</a:t>
                </a:r>
                <a:r>
                  <a:rPr lang="en-US" dirty="0">
                    <a:ea typeface="Cambria Math" panose="02040503050406030204" pitchFamily="18" charset="0"/>
                  </a:rPr>
                  <a:t> transfer from Low Earth Orbit to Geostationary Earth Orbit compared to escape orbit</a:t>
                </a:r>
              </a:p>
              <a:p>
                <a:pPr>
                  <a:tabLst>
                    <a:tab pos="469265" algn="l"/>
                    <a:tab pos="469900" algn="l"/>
                  </a:tabLst>
                </a:pPr>
                <a:r>
                  <a:rPr lang="en-US" dirty="0" err="1">
                    <a:solidFill>
                      <a:srgbClr val="202122"/>
                    </a:solidFill>
                    <a:latin typeface="Arial" panose="020B0604020202020204" pitchFamily="34" charset="0"/>
                  </a:rPr>
                  <a:t>Δv</a:t>
                </a:r>
                <a:r>
                  <a:rPr lang="en-US" dirty="0">
                    <a:solidFill>
                      <a:srgbClr val="202122"/>
                    </a:solidFill>
                    <a:latin typeface="Arial" panose="020B0604020202020204" pitchFamily="34" charset="0"/>
                  </a:rPr>
                  <a:t> required for an escape obit is 10.93 − 7.73 = 3.20 km / s</a:t>
                </a:r>
                <a:endParaRPr lang="en-US" dirty="0">
                  <a:ea typeface="Cambria Math" panose="02040503050406030204" pitchFamily="18" charset="0"/>
                </a:endParaRP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414"/>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8032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a:solidFill>
                  <a:srgbClr val="202122"/>
                </a:solidFill>
                <a:latin typeface="Arial" panose="020B0604020202020204" pitchFamily="34" charset="0"/>
              </a:rPr>
              <a:t>Applying a </a:t>
            </a:r>
            <a:r>
              <a:rPr lang="en-US" dirty="0" err="1">
                <a:solidFill>
                  <a:srgbClr val="202122"/>
                </a:solidFill>
                <a:latin typeface="Arial" panose="020B0604020202020204" pitchFamily="34" charset="0"/>
              </a:rPr>
              <a:t>Δv</a:t>
            </a:r>
            <a:r>
              <a:rPr lang="en-US" dirty="0">
                <a:solidFill>
                  <a:srgbClr val="202122"/>
                </a:solidFill>
                <a:latin typeface="Arial" panose="020B0604020202020204" pitchFamily="34" charset="0"/>
              </a:rPr>
              <a:t> at LEO of only 0.78 km / s more (3.20 − 2.42) would give the rocket the escape velocity, which is less than the </a:t>
            </a:r>
            <a:r>
              <a:rPr lang="en-US" dirty="0" err="1">
                <a:solidFill>
                  <a:srgbClr val="202122"/>
                </a:solidFill>
                <a:latin typeface="Arial" panose="020B0604020202020204" pitchFamily="34" charset="0"/>
              </a:rPr>
              <a:t>Δv</a:t>
            </a:r>
            <a:r>
              <a:rPr lang="en-US" dirty="0">
                <a:solidFill>
                  <a:srgbClr val="202122"/>
                </a:solidFill>
                <a:latin typeface="Arial" panose="020B0604020202020204" pitchFamily="34" charset="0"/>
              </a:rPr>
              <a:t> of 1.46 km / s required to circularize the geosynchronous orbit</a:t>
            </a:r>
          </a:p>
          <a:p>
            <a:pPr>
              <a:tabLst>
                <a:tab pos="469265" algn="l"/>
                <a:tab pos="469900" algn="l"/>
              </a:tabLst>
            </a:pPr>
            <a:r>
              <a:rPr lang="en-US" dirty="0">
                <a:solidFill>
                  <a:srgbClr val="202122"/>
                </a:solidFill>
                <a:latin typeface="Arial" panose="020B0604020202020204" pitchFamily="34" charset="0"/>
              </a:rPr>
              <a:t>This illustrates the </a:t>
            </a:r>
            <a:r>
              <a:rPr lang="en-US" dirty="0" err="1">
                <a:solidFill>
                  <a:srgbClr val="202122"/>
                </a:solidFill>
                <a:latin typeface="Arial" panose="020B0604020202020204" pitchFamily="34" charset="0"/>
              </a:rPr>
              <a:t>Oberth</a:t>
            </a:r>
            <a:r>
              <a:rPr lang="en-US" dirty="0">
                <a:solidFill>
                  <a:srgbClr val="202122"/>
                </a:solidFill>
                <a:latin typeface="Arial" panose="020B0604020202020204" pitchFamily="34" charset="0"/>
              </a:rPr>
              <a:t> effect, that at large speeds the same </a:t>
            </a:r>
            <a:r>
              <a:rPr lang="en-US" dirty="0" err="1">
                <a:solidFill>
                  <a:srgbClr val="202122"/>
                </a:solidFill>
                <a:latin typeface="Arial" panose="020B0604020202020204" pitchFamily="34" charset="0"/>
              </a:rPr>
              <a:t>Δv</a:t>
            </a:r>
            <a:r>
              <a:rPr lang="en-US" dirty="0">
                <a:solidFill>
                  <a:srgbClr val="202122"/>
                </a:solidFill>
                <a:latin typeface="Arial" panose="020B0604020202020204" pitchFamily="34" charset="0"/>
              </a:rPr>
              <a:t> provides more specific orbital energy, and energy increase is maximized if one spends the </a:t>
            </a:r>
            <a:r>
              <a:rPr lang="en-US" dirty="0" err="1">
                <a:solidFill>
                  <a:srgbClr val="202122"/>
                </a:solidFill>
                <a:latin typeface="Arial" panose="020B0604020202020204" pitchFamily="34" charset="0"/>
              </a:rPr>
              <a:t>Δv</a:t>
            </a:r>
            <a:r>
              <a:rPr lang="en-US" dirty="0">
                <a:solidFill>
                  <a:srgbClr val="202122"/>
                </a:solidFill>
                <a:latin typeface="Arial" panose="020B0604020202020204" pitchFamily="34" charset="0"/>
              </a:rPr>
              <a:t> as quickly as possible, rather than spending some, being decelerated by gravity, and then spending some more to overcome the deceleration</a:t>
            </a:r>
            <a:endParaRPr lang="en-US" dirty="0">
              <a:ea typeface="Cambria Math" panose="02040503050406030204" pitchFamily="18" charset="0"/>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71235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resulting from space propulsion systems</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velocity change but also orbit change</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only linked to start point and end point only but also on the way between the two points (orbital trajectory)</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equal to velocity change</a:t>
            </a:r>
          </a:p>
          <a:p>
            <a:pPr>
              <a:tabLst>
                <a:tab pos="469265" algn="l"/>
                <a:tab pos="469900" algn="l"/>
              </a:tabLst>
            </a:pPr>
            <a:r>
              <a:rPr lang="en-US" b="1" dirty="0" err="1">
                <a:ea typeface="Cambria Math" panose="02040503050406030204" pitchFamily="18" charset="0"/>
              </a:rPr>
              <a:t>Δv</a:t>
            </a:r>
            <a:r>
              <a:rPr lang="en-US" b="1" dirty="0">
                <a:ea typeface="Cambria Math" panose="02040503050406030204" pitchFamily="18" charset="0"/>
              </a:rPr>
              <a:t> is the same for deceleration and acceleration</a:t>
            </a:r>
            <a:endParaRPr lang="en-US" b="1"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26773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for deceleration and acceleration</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going from LEO to GEO or from GEO to LEO</a:t>
            </a:r>
          </a:p>
          <a:p>
            <a:pPr>
              <a:tabLst>
                <a:tab pos="469265" algn="l"/>
                <a:tab pos="469900" algn="l"/>
              </a:tabLst>
            </a:pPr>
            <a:r>
              <a:rPr lang="en-US" dirty="0">
                <a:ea typeface="Cambria Math" panose="02040503050406030204" pitchFamily="18" charset="0"/>
              </a:rPr>
              <a:t>One transfer is only supported by acceleration whereas the other one is referring to deceleration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15626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the same for deceleration </a:t>
            </a:r>
            <a:br>
              <a:rPr lang="en-US" dirty="0">
                <a:ea typeface="Cambria Math" panose="02040503050406030204" pitchFamily="18" charset="0"/>
              </a:rPr>
            </a:br>
            <a:r>
              <a:rPr lang="en-US" dirty="0">
                <a:ea typeface="Cambria Math" panose="02040503050406030204" pitchFamily="18" charset="0"/>
              </a:rPr>
              <a:t>and acceleration</a:t>
            </a:r>
          </a:p>
          <a:p>
            <a:pPr>
              <a:tabLst>
                <a:tab pos="469265" algn="l"/>
                <a:tab pos="469900" algn="l"/>
              </a:tabLst>
            </a:pPr>
            <a:r>
              <a:rPr lang="en-US" dirty="0">
                <a:ea typeface="Cambria Math" panose="02040503050406030204" pitchFamily="18" charset="0"/>
              </a:rPr>
              <a:t>One can reach Mars by escaping</a:t>
            </a:r>
            <a:br>
              <a:rPr lang="en-US" dirty="0">
                <a:ea typeface="Cambria Math" panose="02040503050406030204" pitchFamily="18" charset="0"/>
              </a:rPr>
            </a:br>
            <a:r>
              <a:rPr lang="en-US" dirty="0">
                <a:ea typeface="Cambria Math" panose="02040503050406030204" pitchFamily="18" charset="0"/>
              </a:rPr>
              <a:t>the Earth with </a:t>
            </a:r>
            <a:r>
              <a:rPr lang="en-US" dirty="0" err="1">
                <a:ea typeface="Cambria Math" panose="02040503050406030204" pitchFamily="18" charset="0"/>
              </a:rPr>
              <a:t>Δv</a:t>
            </a:r>
            <a:r>
              <a:rPr lang="en-US" dirty="0">
                <a:ea typeface="Cambria Math" panose="02040503050406030204" pitchFamily="18" charset="0"/>
              </a:rPr>
              <a:t> of + 2.9 km / s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1E159826-8936-4726-AC82-CDBB1BB24192}"/>
              </a:ext>
            </a:extLst>
          </p:cNvPr>
          <p:cNvPicPr>
            <a:picLocks noChangeAspect="1"/>
          </p:cNvPicPr>
          <p:nvPr/>
        </p:nvPicPr>
        <p:blipFill>
          <a:blip r:embed="rId2"/>
          <a:stretch>
            <a:fillRect/>
          </a:stretch>
        </p:blipFill>
        <p:spPr>
          <a:xfrm>
            <a:off x="7048650" y="2626242"/>
            <a:ext cx="4974419" cy="4119718"/>
          </a:xfrm>
          <a:prstGeom prst="rect">
            <a:avLst/>
          </a:prstGeom>
          <a:solidFill>
            <a:schemeClr val="bg1"/>
          </a:solidFill>
        </p:spPr>
      </p:pic>
    </p:spTree>
    <p:extLst>
      <p:ext uri="{BB962C8B-B14F-4D97-AF65-F5344CB8AC3E}">
        <p14:creationId xmlns:p14="http://schemas.microsoft.com/office/powerpoint/2010/main" val="3096873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a:ea typeface="Cambria Math" panose="02040503050406030204" pitchFamily="18" charset="0"/>
              </a:rPr>
              <a:t>One can reach Venus by escaping</a:t>
            </a:r>
            <a:br>
              <a:rPr lang="en-US" dirty="0">
                <a:ea typeface="Cambria Math" panose="02040503050406030204" pitchFamily="18" charset="0"/>
              </a:rPr>
            </a:br>
            <a:r>
              <a:rPr lang="en-US" dirty="0">
                <a:ea typeface="Cambria Math" panose="02040503050406030204" pitchFamily="18" charset="0"/>
              </a:rPr>
              <a:t>the Earth with </a:t>
            </a:r>
            <a:r>
              <a:rPr lang="el-GR" sz="2400" dirty="0">
                <a:solidFill>
                  <a:schemeClr val="tx1"/>
                </a:solidFill>
              </a:rPr>
              <a:t>Δ</a:t>
            </a:r>
            <a:r>
              <a:rPr lang="de-DE" sz="2400" dirty="0">
                <a:solidFill>
                  <a:schemeClr val="tx1"/>
                </a:solidFill>
              </a:rPr>
              <a:t>v </a:t>
            </a:r>
            <a:r>
              <a:rPr lang="de-DE" sz="2400" dirty="0" err="1">
                <a:solidFill>
                  <a:schemeClr val="tx1"/>
                </a:solidFill>
              </a:rPr>
              <a:t>of</a:t>
            </a:r>
            <a:r>
              <a:rPr lang="de-DE" sz="2400" dirty="0">
                <a:solidFill>
                  <a:schemeClr val="tx1"/>
                </a:solidFill>
              </a:rPr>
              <a:t> - </a:t>
            </a:r>
            <a:r>
              <a:rPr lang="en-US" dirty="0">
                <a:ea typeface="Cambria Math" panose="02040503050406030204" pitchFamily="18" charset="0"/>
              </a:rPr>
              <a:t>2.5 km / s as </a:t>
            </a:r>
            <a:br>
              <a:rPr lang="en-US" dirty="0">
                <a:ea typeface="Cambria Math" panose="02040503050406030204" pitchFamily="18" charset="0"/>
              </a:rPr>
            </a:br>
            <a:r>
              <a:rPr lang="en-US" dirty="0">
                <a:ea typeface="Cambria Math" panose="02040503050406030204" pitchFamily="18" charset="0"/>
              </a:rPr>
              <a:t>a deceleration maneuver</a:t>
            </a:r>
          </a:p>
          <a:p>
            <a:pPr>
              <a:tabLst>
                <a:tab pos="469265" algn="l"/>
                <a:tab pos="469900" algn="l"/>
              </a:tabLst>
            </a:pPr>
            <a:r>
              <a:rPr lang="en-US" dirty="0">
                <a:ea typeface="Cambria Math" panose="02040503050406030204" pitchFamily="18" charset="0"/>
              </a:rPr>
              <a:t>Deceleration is not easy at all, but</a:t>
            </a:r>
            <a:br>
              <a:rPr lang="en-US" dirty="0">
                <a:ea typeface="Cambria Math" panose="02040503050406030204" pitchFamily="18" charset="0"/>
              </a:rPr>
            </a:br>
            <a:r>
              <a:rPr lang="en-US" dirty="0">
                <a:ea typeface="Cambria Math" panose="02040503050406030204" pitchFamily="18" charset="0"/>
              </a:rPr>
              <a:t>completely same effort is needed</a:t>
            </a:r>
            <a:br>
              <a:rPr lang="en-US" dirty="0">
                <a:ea typeface="Cambria Math" panose="02040503050406030204" pitchFamily="18" charset="0"/>
              </a:rPr>
            </a:br>
            <a:r>
              <a:rPr lang="en-US" dirty="0">
                <a:ea typeface="Cambria Math" panose="02040503050406030204" pitchFamily="18" charset="0"/>
              </a:rPr>
              <a:t>as for acceleration (while traveling</a:t>
            </a:r>
            <a:br>
              <a:rPr lang="en-US" dirty="0">
                <a:ea typeface="Cambria Math" panose="02040503050406030204" pitchFamily="18" charset="0"/>
              </a:rPr>
            </a:br>
            <a:r>
              <a:rPr lang="en-US" dirty="0">
                <a:ea typeface="Cambria Math" panose="02040503050406030204" pitchFamily="18" charset="0"/>
              </a:rPr>
              <a:t>on the Earth we do have already a</a:t>
            </a:r>
            <a:br>
              <a:rPr lang="en-US" dirty="0">
                <a:ea typeface="Cambria Math" panose="02040503050406030204" pitchFamily="18" charset="0"/>
              </a:rPr>
            </a:br>
            <a:r>
              <a:rPr lang="en-US" dirty="0">
                <a:ea typeface="Cambria Math" panose="02040503050406030204" pitchFamily="18" charset="0"/>
              </a:rPr>
              <a:t>certain velocity…)</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18704A80-44F1-4FAC-88C4-48E51EFE246B}"/>
              </a:ext>
            </a:extLst>
          </p:cNvPr>
          <p:cNvPicPr>
            <a:picLocks noChangeAspect="1"/>
          </p:cNvPicPr>
          <p:nvPr/>
        </p:nvPicPr>
        <p:blipFill>
          <a:blip r:embed="rId2"/>
          <a:stretch>
            <a:fillRect/>
          </a:stretch>
        </p:blipFill>
        <p:spPr>
          <a:xfrm>
            <a:off x="6642205" y="2697662"/>
            <a:ext cx="5407400" cy="3949590"/>
          </a:xfrm>
          <a:prstGeom prst="rect">
            <a:avLst/>
          </a:prstGeom>
          <a:solidFill>
            <a:schemeClr val="bg1"/>
          </a:solidFill>
        </p:spPr>
      </p:pic>
    </p:spTree>
    <p:extLst>
      <p:ext uri="{BB962C8B-B14F-4D97-AF65-F5344CB8AC3E}">
        <p14:creationId xmlns:p14="http://schemas.microsoft.com/office/powerpoint/2010/main" val="2816093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endParaRPr lang="en-US" dirty="0">
              <a:ea typeface="Cambria Math" panose="02040503050406030204" pitchFamily="18" charset="0"/>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4457FC5-C49D-4E2D-BE8F-328E0AF53B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1542" y="0"/>
            <a:ext cx="5143500" cy="6858000"/>
          </a:xfrm>
          <a:prstGeom prst="rect">
            <a:avLst/>
          </a:prstGeom>
        </p:spPr>
      </p:pic>
    </p:spTree>
    <p:extLst>
      <p:ext uri="{BB962C8B-B14F-4D97-AF65-F5344CB8AC3E}">
        <p14:creationId xmlns:p14="http://schemas.microsoft.com/office/powerpoint/2010/main" val="1155453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understand some specific points on </a:t>
            </a:r>
            <a:r>
              <a:rPr lang="el-GR" sz="2400" dirty="0">
                <a:solidFill>
                  <a:schemeClr val="tx1"/>
                </a:solidFill>
              </a:rPr>
              <a:t>Δ</a:t>
            </a:r>
            <a:r>
              <a:rPr lang="de-DE" sz="2400" dirty="0">
                <a:solidFill>
                  <a:schemeClr val="tx1"/>
                </a:solidFill>
              </a:rPr>
              <a:t>v</a:t>
            </a:r>
            <a:endParaRPr lang="en-US" sz="2400" dirty="0">
              <a:solidFill>
                <a:schemeClr val="tx1"/>
              </a:solidFill>
            </a:endParaRP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key parameter for understanding of space journeys, but</a:t>
            </a:r>
          </a:p>
          <a:p>
            <a:pPr>
              <a:tabLst>
                <a:tab pos="469265" algn="l"/>
                <a:tab pos="469900" algn="l"/>
              </a:tabLst>
            </a:pPr>
            <a:r>
              <a:rPr lang="en-US" dirty="0" err="1">
                <a:ea typeface="Cambria Math" panose="02040503050406030204" pitchFamily="18" charset="0"/>
              </a:rPr>
              <a:t>Δv</a:t>
            </a:r>
            <a:r>
              <a:rPr lang="en-US" dirty="0">
                <a:ea typeface="Cambria Math" panose="02040503050406030204" pitchFamily="18" charset="0"/>
              </a:rPr>
              <a:t> is not the only parameter…</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What is important on </a:t>
            </a:r>
            <a:r>
              <a:rPr lang="en-US" dirty="0" err="1">
                <a:solidFill>
                  <a:schemeClr val="bg1"/>
                </a:solidFill>
              </a:rPr>
              <a:t>Δv</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914698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How thrust is produced?</a:t>
            </a:r>
          </a:p>
          <a:p>
            <a:r>
              <a:rPr lang="en-US" dirty="0"/>
              <a:t>How efficiently thrust can be produced?</a:t>
            </a:r>
          </a:p>
          <a:p>
            <a:r>
              <a:rPr lang="en-US" dirty="0"/>
              <a:t>How thrust and thrust efficiency affect the vehicle mass in terms of:</a:t>
            </a:r>
          </a:p>
          <a:p>
            <a:pPr lvl="1"/>
            <a:r>
              <a:rPr lang="en-US" sz="2000" dirty="0"/>
              <a:t>Propellant mass?</a:t>
            </a:r>
          </a:p>
          <a:p>
            <a:pPr lvl="1"/>
            <a:r>
              <a:rPr lang="en-US" sz="2000" dirty="0"/>
              <a:t>Inert mass required to hold the propellant and provide the thrust?</a:t>
            </a:r>
          </a:p>
          <a:p>
            <a:r>
              <a:rPr lang="en-US" dirty="0"/>
              <a:t>Some key topics related to thrust:</a:t>
            </a:r>
          </a:p>
          <a:p>
            <a:pPr lvl="1"/>
            <a:r>
              <a:rPr lang="en-US" sz="2000" dirty="0"/>
              <a:t>Launcher versus Satellite propulsion</a:t>
            </a:r>
          </a:p>
          <a:p>
            <a:pPr lvl="1"/>
            <a:r>
              <a:rPr lang="en-US" sz="2000" dirty="0"/>
              <a:t>Thrust level on ground</a:t>
            </a:r>
          </a:p>
          <a:p>
            <a:pPr lvl="1"/>
            <a:r>
              <a:rPr lang="en-US" sz="2000" dirty="0"/>
              <a:t>Minimization of propellant mass and therefore maximizing of c (efficiency)</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49282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Thrust equation</a:t>
                </a:r>
              </a:p>
              <a:p>
                <a:pPr marL="0" indent="0" algn="ctr">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𝑚</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𝑑</m:t>
                        </m:r>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𝑃</m:t>
                            </m:r>
                          </m:e>
                          <m:sub>
                            <m:r>
                              <a:rPr lang="de-DE" b="0" i="1" smtClean="0">
                                <a:latin typeface="Cambria Math" panose="02040503050406030204" pitchFamily="18" charset="0"/>
                                <a:ea typeface="Cambria Math" panose="02040503050406030204" pitchFamily="18" charset="0"/>
                              </a:rPr>
                              <m:t>𝑚𝑜𝑚</m:t>
                            </m:r>
                          </m:sub>
                        </m:sSub>
                      </m:num>
                      <m:den>
                        <m:r>
                          <a:rPr lang="de-DE" i="1">
                            <a:latin typeface="Cambria Math" panose="02040503050406030204" pitchFamily="18" charset="0"/>
                            <a:ea typeface="Cambria Math" panose="02040503050406030204" pitchFamily="18" charset="0"/>
                          </a:rPr>
                          <m:t>𝑑𝑡</m:t>
                        </m:r>
                      </m:den>
                    </m:f>
                    <m:r>
                      <a:rPr lang="de-DE"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𝑑𝑚</m:t>
                        </m:r>
                      </m:num>
                      <m:den>
                        <m:r>
                          <a:rPr lang="de-DE" b="0" i="1" smtClean="0">
                            <a:latin typeface="Cambria Math" panose="02040503050406030204" pitchFamily="18" charset="0"/>
                            <a:ea typeface="Cambria Math" panose="02040503050406030204" pitchFamily="18" charset="0"/>
                          </a:rPr>
                          <m:t>𝑑𝑡</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𝑒</m:t>
                        </m:r>
                      </m:sub>
                    </m:sSub>
                    <m:r>
                      <a:rPr lang="de-DE"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𝑚</m:t>
                            </m:r>
                          </m:e>
                        </m:acc>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𝑒</m:t>
                        </m:r>
                      </m:sub>
                    </m:sSub>
                  </m:oMath>
                </a14:m>
                <a:endParaRPr lang="en-US" b="0" dirty="0">
                  <a:ea typeface="Cambria Math" panose="02040503050406030204" pitchFamily="18" charset="0"/>
                </a:endParaRPr>
              </a:p>
              <a:p>
                <a:pPr marL="450850" indent="0">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𝐹</m:t>
                        </m:r>
                      </m:e>
                      <m:sub>
                        <m:r>
                          <a:rPr lang="de-DE" i="1">
                            <a:latin typeface="Cambria Math" panose="02040503050406030204" pitchFamily="18" charset="0"/>
                            <a:ea typeface="Cambria Math" panose="02040503050406030204" pitchFamily="18" charset="0"/>
                          </a:rPr>
                          <m:t>𝑚</m:t>
                        </m:r>
                      </m:sub>
                    </m:sSub>
                  </m:oMath>
                </a14:m>
                <a:r>
                  <a:rPr lang="en-US" dirty="0"/>
                  <a:t>...Momentum thrust magnitude [N] </a:t>
                </a:r>
              </a:p>
              <a:p>
                <a:pPr marL="450850" indent="0">
                  <a:buNone/>
                </a:pP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𝑚</m:t>
                        </m:r>
                      </m:e>
                    </m:acc>
                    <m:r>
                      <a:rPr lang="de-DE" b="0" i="1" smtClean="0">
                        <a:latin typeface="Cambria Math" panose="02040503050406030204" pitchFamily="18" charset="0"/>
                      </a:rPr>
                      <m:t>…</m:t>
                    </m:r>
                  </m:oMath>
                </a14:m>
                <a:r>
                  <a:rPr lang="en-US" dirty="0"/>
                  <a:t>Mass flow rate of the propellant [kg/s]</a:t>
                </a:r>
              </a:p>
              <a:p>
                <a:pPr marL="450850" indent="0">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m:t>
                        </m:r>
                      </m:sub>
                    </m:sSub>
                  </m:oMath>
                </a14:m>
                <a:r>
                  <a:rPr lang="en-US" dirty="0"/>
                  <a:t>…Exhaust velocity [m/s]</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052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pPr>
                  <a:lnSpc>
                    <a:spcPct val="110000"/>
                  </a:lnSpc>
                </a:pPr>
                <a:r>
                  <a:rPr lang="en-US" dirty="0"/>
                  <a:t>Basic rocket equation (Tsiolkovsky rocket equation</a:t>
                </a:r>
                <a:r>
                  <a:rPr lang="en-US" b="0" i="0" dirty="0">
                    <a:solidFill>
                      <a:srgbClr val="000000"/>
                    </a:solidFill>
                    <a:effectLst/>
                    <a:latin typeface="Linux Libertine"/>
                  </a:rPr>
                  <a:t>)</a:t>
                </a:r>
                <a:endParaRPr lang="en-US" i="1" dirty="0">
                  <a:latin typeface="Cambria Math" panose="02040503050406030204" pitchFamily="18" charset="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𝑙𝑛</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0</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1</m:t>
                              </m:r>
                            </m:sub>
                          </m:sSub>
                        </m:den>
                      </m:f>
                    </m:oMath>
                  </m:oMathPara>
                </a14:m>
                <a:endParaRPr lang="en-US" b="0" dirty="0">
                  <a:ea typeface="Cambria Math" panose="02040503050406030204" pitchFamily="18" charset="0"/>
                </a:endParaRPr>
              </a:p>
              <a:p>
                <a:pPr marL="450850" indent="0">
                  <a:lnSpc>
                    <a:spcPct val="110000"/>
                  </a:lnSpc>
                  <a:buNone/>
                </a:pP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oMath>
                </a14:m>
                <a:r>
                  <a:rPr lang="en-US" dirty="0"/>
                  <a:t>...Delta v - maximal change of velocity of the vehicle (with no external forces acting like gravitational forces or drag) [m / s]</a:t>
                </a:r>
              </a:p>
              <a:p>
                <a:pPr marL="450850" indent="0">
                  <a:lnSpc>
                    <a:spcPct val="110000"/>
                  </a:lnSpc>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m:t>
                        </m:r>
                      </m:sub>
                    </m:sSub>
                  </m:oMath>
                </a14:m>
                <a:r>
                  <a:rPr lang="en-US" dirty="0"/>
                  <a:t>…Exhaust velocity [m / s]</a:t>
                </a:r>
              </a:p>
              <a:p>
                <a:pPr marL="450850" indent="0">
                  <a:lnSpc>
                    <a:spcPct val="110000"/>
                  </a:lnSpc>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a14:m>
                <a:r>
                  <a:rPr lang="en-US" dirty="0"/>
                  <a:t>…Mass @ </a:t>
                </a:r>
                <a14:m>
                  <m:oMath xmlns:m="http://schemas.openxmlformats.org/officeDocument/2006/math">
                    <m:sSub>
                      <m:sSubPr>
                        <m:ctrlPr>
                          <a:rPr lang="en-US" i="1">
                            <a:latin typeface="Cambria Math" panose="02040503050406030204" pitchFamily="18" charset="0"/>
                          </a:rPr>
                        </m:ctrlPr>
                      </m:sSubPr>
                      <m:e>
                        <m:r>
                          <a:rPr lang="de-DE" b="0" i="1" smtClean="0">
                            <a:latin typeface="Cambria Math" panose="02040503050406030204" pitchFamily="18" charset="0"/>
                          </a:rPr>
                          <m:t>𝑡</m:t>
                        </m:r>
                      </m:e>
                      <m:sub>
                        <m:r>
                          <a:rPr lang="en-US" i="1">
                            <a:latin typeface="Cambria Math" panose="02040503050406030204" pitchFamily="18" charset="0"/>
                          </a:rPr>
                          <m:t>0</m:t>
                        </m:r>
                      </m:sub>
                    </m:sSub>
                  </m:oMath>
                </a14:m>
                <a:r>
                  <a:rPr lang="en-US" dirty="0"/>
                  <a:t> [kg]</a:t>
                </a:r>
              </a:p>
              <a:p>
                <a:pPr marL="450850" indent="0">
                  <a:lnSpc>
                    <a:spcPct val="110000"/>
                  </a:lnSpc>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de-DE" b="0" i="1" smtClean="0">
                            <a:latin typeface="Cambria Math" panose="02040503050406030204" pitchFamily="18" charset="0"/>
                          </a:rPr>
                          <m:t>1</m:t>
                        </m:r>
                      </m:sub>
                    </m:sSub>
                  </m:oMath>
                </a14:m>
                <a:r>
                  <a:rPr lang="en-US" dirty="0"/>
                  <a:t>… Mass @ </a:t>
                </a:r>
                <a14:m>
                  <m:oMath xmlns:m="http://schemas.openxmlformats.org/officeDocument/2006/math">
                    <m:sSub>
                      <m:sSubPr>
                        <m:ctrlPr>
                          <a:rPr lang="en-US" i="1">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1</m:t>
                        </m:r>
                      </m:sub>
                    </m:sSub>
                  </m:oMath>
                </a14:m>
                <a:r>
                  <a:rPr lang="en-US" dirty="0"/>
                  <a:t> [kg]</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820802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Thrust equation linked to pressure</a:t>
                </a:r>
              </a:p>
              <a:p>
                <a:pPr marL="0" indent="0" algn="ctr">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λ</m:t>
                      </m:r>
                      <m:r>
                        <a:rPr lang="de-DE"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𝑚</m:t>
                              </m:r>
                            </m:e>
                          </m:acc>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𝑒</m:t>
                          </m:r>
                        </m:sub>
                      </m:sSub>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𝑒</m:t>
                              </m:r>
                            </m:sub>
                          </m:sSub>
                          <m:r>
                            <a:rPr lang="de-DE"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𝑎</m:t>
                              </m:r>
                            </m:sub>
                          </m:sSub>
                        </m:e>
                      </m:d>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𝑒</m:t>
                          </m:r>
                        </m:sub>
                      </m:sSub>
                      <m:r>
                        <a:rPr lang="de-DE" b="0" i="1" smtClean="0">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marL="450850" indent="0">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𝑝</m:t>
                        </m:r>
                      </m:sub>
                    </m:sSub>
                  </m:oMath>
                </a14:m>
                <a:r>
                  <a:rPr lang="en-US" dirty="0"/>
                  <a:t>...Pressure thrust magnitude [N] </a:t>
                </a:r>
              </a:p>
              <a:p>
                <a:pPr marL="450850" indent="0">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𝑒</m:t>
                        </m:r>
                      </m:sub>
                    </m:sSub>
                  </m:oMath>
                </a14:m>
                <a:r>
                  <a:rPr lang="en-US" dirty="0"/>
                  <a:t>…Nozzle exit pressure [N/m²]</a:t>
                </a:r>
              </a:p>
              <a:p>
                <a:pPr marL="450850" indent="0">
                  <a:buNone/>
                </a:pPr>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𝑎</m:t>
                        </m:r>
                      </m:sub>
                    </m:sSub>
                  </m:oMath>
                </a14:m>
                <a:r>
                  <a:rPr lang="en-US" dirty="0"/>
                  <a:t>…Ambient pressure [N/m²]</a:t>
                </a:r>
              </a:p>
              <a:p>
                <a:pPr marL="450850" indent="0">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𝑒</m:t>
                        </m:r>
                      </m:sub>
                    </m:sSub>
                  </m:oMath>
                </a14:m>
                <a:r>
                  <a:rPr lang="en-US" dirty="0"/>
                  <a:t>…Nozzle exit cross-sectional area [m²]</a:t>
                </a:r>
              </a:p>
              <a:p>
                <a:pPr marL="450850" indent="0">
                  <a:buNone/>
                </a:pPr>
                <a14:m>
                  <m:oMath xmlns:m="http://schemas.openxmlformats.org/officeDocument/2006/math">
                    <m:r>
                      <m:rPr>
                        <m:sty m:val="p"/>
                      </m:rPr>
                      <a:rPr lang="el-GR" i="1">
                        <a:latin typeface="Cambria Math" panose="02040503050406030204" pitchFamily="18" charset="0"/>
                        <a:ea typeface="Cambria Math" panose="02040503050406030204" pitchFamily="18" charset="0"/>
                      </a:rPr>
                      <m:t>λ</m:t>
                    </m:r>
                  </m:oMath>
                </a14:m>
                <a:r>
                  <a:rPr lang="en-US" dirty="0"/>
                  <a:t>…Nozzle efficiency [-] (typical range between 0.85 – 0.98)</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78119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Relation thrust to specific impulse</a:t>
                </a:r>
              </a:p>
              <a:p>
                <a:pPr marL="0" indent="0" algn="ctr">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𝑠𝑝</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𝐹</m:t>
                          </m:r>
                        </m:num>
                        <m:den>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𝑚</m:t>
                                  </m:r>
                                </m:e>
                              </m:acc>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Sub>
                        </m:den>
                      </m:f>
                    </m:oMath>
                  </m:oMathPara>
                </a14:m>
                <a:endParaRPr lang="en-US" dirty="0"/>
              </a:p>
              <a:p>
                <a:pPr marL="450850" indent="0">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𝑠𝑝</m:t>
                        </m:r>
                      </m:sub>
                    </m:sSub>
                  </m:oMath>
                </a14:m>
                <a:r>
                  <a:rPr lang="en-US" dirty="0"/>
                  <a:t>…Specific impulse [s]</a:t>
                </a:r>
                <a:endParaRPr lang="de-DE" i="1" dirty="0">
                  <a:latin typeface="Cambria Math" panose="02040503050406030204" pitchFamily="18" charset="0"/>
                  <a:ea typeface="Cambria Math" panose="02040503050406030204" pitchFamily="18" charset="0"/>
                </a:endParaRPr>
              </a:p>
              <a:p>
                <a:pPr marL="450850" indent="0">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ea typeface="Cambria Math" panose="02040503050406030204" pitchFamily="18" charset="0"/>
                        </a:rPr>
                        <m:t>𝐹</m:t>
                      </m:r>
                      <m:r>
                        <a:rPr lang="en-US" i="1" dirty="0" smtClean="0">
                          <a:latin typeface="Cambria Math" panose="02040503050406030204" pitchFamily="18" charset="0"/>
                        </a:rPr>
                        <m:t>…</m:t>
                      </m:r>
                      <m:r>
                        <m:rPr>
                          <m:sty m:val="p"/>
                        </m:rPr>
                        <a:rPr lang="en-US" i="1" dirty="0" smtClean="0">
                          <a:latin typeface="Cambria Math" panose="02040503050406030204" pitchFamily="18" charset="0"/>
                        </a:rPr>
                        <m:t>T</m:t>
                      </m:r>
                      <m:r>
                        <m:rPr>
                          <m:nor/>
                        </m:rPr>
                        <a:rPr lang="en-US" dirty="0"/>
                        <m:t>hrust</m:t>
                      </m:r>
                      <m:r>
                        <m:rPr>
                          <m:nor/>
                        </m:rPr>
                        <a:rPr lang="en-US" dirty="0"/>
                        <m:t> </m:t>
                      </m:r>
                      <m:r>
                        <m:rPr>
                          <m:nor/>
                        </m:rPr>
                        <a:rPr lang="en-US" dirty="0"/>
                        <m:t>magnitude</m:t>
                      </m:r>
                      <m:r>
                        <m:rPr>
                          <m:nor/>
                        </m:rPr>
                        <a:rPr lang="en-US" dirty="0"/>
                        <m:t> [</m:t>
                      </m:r>
                      <m:r>
                        <m:rPr>
                          <m:nor/>
                        </m:rPr>
                        <a:rPr lang="en-US" dirty="0"/>
                        <m:t>N</m:t>
                      </m:r>
                      <m:r>
                        <m:rPr>
                          <m:nor/>
                        </m:rPr>
                        <a:rPr lang="en-US" dirty="0"/>
                        <m:t>] </m:t>
                      </m:r>
                    </m:oMath>
                  </m:oMathPara>
                </a14:m>
                <a:endParaRPr lang="en-US" dirty="0"/>
              </a:p>
              <a:p>
                <a:pPr marL="450850" indent="0">
                  <a:buNone/>
                </a:pPr>
                <a14:m>
                  <m:oMath xmlns:m="http://schemas.openxmlformats.org/officeDocument/2006/math">
                    <m:acc>
                      <m:accPr>
                        <m:chr m:val="̇"/>
                        <m:ctrlPr>
                          <a:rPr lang="en-US" i="1">
                            <a:latin typeface="Cambria Math" panose="02040503050406030204" pitchFamily="18" charset="0"/>
                          </a:rPr>
                        </m:ctrlPr>
                      </m:accPr>
                      <m:e>
                        <m:r>
                          <a:rPr lang="de-DE" i="1">
                            <a:latin typeface="Cambria Math" panose="02040503050406030204" pitchFamily="18" charset="0"/>
                          </a:rPr>
                          <m:t>𝑚</m:t>
                        </m:r>
                      </m:e>
                    </m:acc>
                    <m:r>
                      <a:rPr lang="de-DE" i="1">
                        <a:latin typeface="Cambria Math" panose="02040503050406030204" pitchFamily="18" charset="0"/>
                      </a:rPr>
                      <m:t>…</m:t>
                    </m:r>
                  </m:oMath>
                </a14:m>
                <a:r>
                  <a:rPr lang="en-US" dirty="0"/>
                  <a:t>Mass flow rate of the propellant [kg/s] </a:t>
                </a:r>
                <a:endParaRPr lang="de-DE" i="1" dirty="0">
                  <a:latin typeface="Cambria Math" panose="02040503050406030204" pitchFamily="18" charset="0"/>
                  <a:ea typeface="Cambria Math" panose="02040503050406030204" pitchFamily="18" charset="0"/>
                </a:endParaRPr>
              </a:p>
              <a:p>
                <a:pPr marL="450850" indent="0">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Sub>
                  </m:oMath>
                </a14:m>
                <a:r>
                  <a:rPr lang="en-US" dirty="0"/>
                  <a:t>…Earth gravitational acceleration [m/s²] (9.807 m/s²)</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661063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Effective exhaust velocity</a:t>
                </a:r>
              </a:p>
              <a:p>
                <a:pPr marL="0" indent="0" algn="ctr">
                  <a:buNone/>
                </a:pPr>
                <a14:m>
                  <m:oMath xmlns:m="http://schemas.openxmlformats.org/officeDocument/2006/math">
                    <m:r>
                      <a:rPr lang="de-DE"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𝑒</m:t>
                        </m:r>
                      </m:sub>
                    </m:sSub>
                    <m:r>
                      <a:rPr lang="de-DE"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d>
                          <m:dPr>
                            <m:ctrlPr>
                              <a:rPr lang="de-DE"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𝑒</m:t>
                                </m:r>
                              </m:sub>
                            </m:sSub>
                            <m:r>
                              <a:rPr lang="de-DE"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𝑎</m:t>
                                </m:r>
                              </m:sub>
                            </m:sSub>
                          </m:e>
                        </m:d>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𝑒</m:t>
                            </m:r>
                          </m:sub>
                        </m:sSub>
                      </m:num>
                      <m:den>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𝑚</m:t>
                            </m:r>
                          </m:e>
                        </m:acc>
                      </m:den>
                    </m:f>
                  </m:oMath>
                </a14:m>
                <a:endParaRPr lang="en-US" dirty="0"/>
              </a:p>
              <a:p>
                <a:pPr marL="450850" indent="0">
                  <a:buNone/>
                </a:pPr>
                <a14:m>
                  <m:oMath xmlns:m="http://schemas.openxmlformats.org/officeDocument/2006/math">
                    <m:r>
                      <a:rPr lang="de-DE" b="0" i="1" smtClean="0">
                        <a:latin typeface="Cambria Math" panose="02040503050406030204" pitchFamily="18" charset="0"/>
                        <a:ea typeface="Cambria Math" panose="02040503050406030204" pitchFamily="18" charset="0"/>
                      </a:rPr>
                      <m:t>𝑐</m:t>
                    </m:r>
                  </m:oMath>
                </a14:m>
                <a:r>
                  <a:rPr lang="en-US" dirty="0"/>
                  <a:t>…Effective exhaust velocity [m/s]</a:t>
                </a:r>
              </a:p>
              <a:p>
                <a:pPr marL="450850" indent="0" algn="ctr">
                  <a:buNone/>
                </a:pP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𝑚</m:t>
                          </m:r>
                        </m:sub>
                      </m:sSub>
                      <m:r>
                        <a:rPr lang="en-US" b="0" i="1" smtClean="0">
                          <a:latin typeface="Cambria Math" panose="02040503050406030204" pitchFamily="18" charset="0"/>
                          <a:ea typeface="Cambria Math" panose="02040503050406030204" pitchFamily="18" charset="0"/>
                        </a:rPr>
                        <m:t>=</m:t>
                      </m:r>
                      <m:acc>
                        <m:accPr>
                          <m:chr m:val="̇"/>
                          <m:ctrlPr>
                            <a:rPr lang="en-US"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𝑚</m:t>
                          </m:r>
                        </m:e>
                      </m:acc>
                      <m:r>
                        <a:rPr lang="de-DE" b="0" i="1" smtClean="0">
                          <a:latin typeface="Cambria Math" panose="02040503050406030204" pitchFamily="18" charset="0"/>
                          <a:ea typeface="Cambria Math" panose="02040503050406030204" pitchFamily="18" charset="0"/>
                        </a:rPr>
                        <m:t>𝑐</m:t>
                      </m:r>
                    </m:oMath>
                  </m:oMathPara>
                </a14:m>
                <a:endParaRPr lang="en-US" dirty="0"/>
              </a:p>
              <a:p>
                <a:pPr marL="450850" indent="0" algn="ctr">
                  <a:buNone/>
                </a:pPr>
                <a14:m>
                  <m:oMathPara xmlns:m="http://schemas.openxmlformats.org/officeDocument/2006/math">
                    <m:oMathParaPr>
                      <m:jc m:val="center"/>
                    </m:oMathParaPr>
                    <m:oMath xmlns:m="http://schemas.openxmlformats.org/officeDocument/2006/math">
                      <m:r>
                        <m:rPr>
                          <m:sty m:val="p"/>
                        </m:rPr>
                        <a:rPr lang="de-DE" b="0" i="0" smtClean="0">
                          <a:latin typeface="Cambria Math" panose="02040503050406030204" pitchFamily="18" charset="0"/>
                          <a:ea typeface="Cambria Math" panose="02040503050406030204" pitchFamily="18" charset="0"/>
                        </a:rPr>
                        <m:t>c</m:t>
                      </m:r>
                      <m:r>
                        <a:rPr lang="de-DE" b="0" i="0"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𝑠𝑝</m:t>
                          </m:r>
                        </m:sub>
                      </m:s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53419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Needed propellant mass</a:t>
                </a:r>
              </a:p>
              <a:p>
                <a:pPr marL="0" indent="0" algn="ctr">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𝑝𝑟𝑜𝑝</m:t>
                        </m:r>
                      </m:sub>
                    </m:sSub>
                    <m:r>
                      <a:rPr lang="en-US"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𝑃𝐿</m:t>
                            </m:r>
                          </m:sub>
                        </m:sSub>
                        <m:d>
                          <m:dPr>
                            <m:ctrlPr>
                              <a:rPr lang="de-DE" i="1">
                                <a:latin typeface="Cambria Math" panose="02040503050406030204" pitchFamily="18" charset="0"/>
                                <a:ea typeface="Cambria Math" panose="02040503050406030204" pitchFamily="18" charset="0"/>
                              </a:rPr>
                            </m:ctrlPr>
                          </m:dPr>
                          <m:e>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𝑣</m:t>
                                    </m:r>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𝐼</m:t>
                                        </m:r>
                                      </m:e>
                                      <m:sub>
                                        <m:r>
                                          <a:rPr lang="de-DE" i="1">
                                            <a:latin typeface="Cambria Math" panose="02040503050406030204" pitchFamily="18" charset="0"/>
                                            <a:ea typeface="Cambria Math" panose="02040503050406030204" pitchFamily="18" charset="0"/>
                                          </a:rPr>
                                          <m:t>𝑠𝑝</m:t>
                                        </m:r>
                                      </m:sub>
                                    </m:s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0</m:t>
                                        </m:r>
                                      </m:sub>
                                    </m:sSub>
                                  </m:den>
                                </m:f>
                                <m:r>
                                  <a:rPr lang="de-DE" b="0" i="1" smtClean="0">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e>
                        </m:d>
                        <m:r>
                          <a:rPr lang="de-DE" b="0" i="1" smtClean="0">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𝑖𝑛𝑒𝑟𝑡</m:t>
                            </m:r>
                          </m:sub>
                        </m:sSub>
                        <m:r>
                          <a:rPr lang="de-DE" b="0" i="1" smtClean="0">
                            <a:latin typeface="Cambria Math" panose="02040503050406030204" pitchFamily="18" charset="0"/>
                            <a:ea typeface="Cambria Math" panose="02040503050406030204" pitchFamily="18" charset="0"/>
                          </a:rPr>
                          <m:t>)</m:t>
                        </m:r>
                      </m:num>
                      <m:den>
                        <m:r>
                          <a:rPr lang="de-DE"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ea typeface="Cambria Math" panose="02040503050406030204" pitchFamily="18" charset="0"/>
                              </a:rPr>
                              <m:t>𝑖𝑛𝑒𝑟𝑡</m:t>
                            </m:r>
                          </m:sub>
                        </m:s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𝑣</m:t>
                                </m:r>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𝐼</m:t>
                                    </m:r>
                                  </m:e>
                                  <m:sub>
                                    <m:r>
                                      <a:rPr lang="de-DE" i="1">
                                        <a:latin typeface="Cambria Math" panose="02040503050406030204" pitchFamily="18" charset="0"/>
                                        <a:ea typeface="Cambria Math" panose="02040503050406030204" pitchFamily="18" charset="0"/>
                                      </a:rPr>
                                      <m:t>𝑠𝑝</m:t>
                                    </m:r>
                                  </m:sub>
                                </m:s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0</m:t>
                                    </m:r>
                                  </m:sub>
                                </m:sSub>
                              </m:den>
                            </m:f>
                            <m:r>
                              <a:rPr lang="de-DE" i="1">
                                <a:latin typeface="Cambria Math" panose="02040503050406030204" pitchFamily="18" charset="0"/>
                                <a:ea typeface="Cambria Math" panose="02040503050406030204" pitchFamily="18" charset="0"/>
                              </a:rPr>
                              <m:t>)</m:t>
                            </m:r>
                          </m:sup>
                        </m:sSup>
                      </m:den>
                    </m:f>
                  </m:oMath>
                </a14:m>
                <a:endParaRPr lang="en-US" dirty="0"/>
              </a:p>
              <a:p>
                <a:pPr marL="450850" indent="0">
                  <a:buNone/>
                </a:pPr>
                <a:r>
                  <a:rPr lang="en-US" dirty="0"/>
                  <a:t>Notice that this equation gives a fundamental limit on vehicle performance. If the denominator is less than or equal to zero, it is impossible to build the vehicle as designed</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61824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Inert mass fraction</a:t>
                </a:r>
              </a:p>
              <a:p>
                <a:pPr marL="0" indent="0" algn="ctr">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𝑖𝑛𝑒𝑟𝑡</m:t>
                        </m:r>
                      </m:sub>
                    </m:sSub>
                    <m:r>
                      <a:rPr lang="en-US"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𝑖𝑛𝑒𝑟𝑡</m:t>
                            </m:r>
                          </m:sub>
                        </m:sSub>
                      </m:num>
                      <m:den>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𝑝𝑟𝑜𝑝</m:t>
                            </m:r>
                          </m:sub>
                        </m:sSub>
                        <m:r>
                          <a:rPr lang="de-DE"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𝑖𝑛𝑒𝑟𝑡</m:t>
                            </m:r>
                          </m:sub>
                        </m:sSub>
                      </m:den>
                    </m:f>
                  </m:oMath>
                </a14:m>
                <a:endParaRPr lang="en-US" dirty="0"/>
              </a:p>
              <a:p>
                <a:pPr marL="450850" indent="0">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𝑖𝑛𝑒𝑟𝑡</m:t>
                        </m:r>
                      </m:sub>
                    </m:sSub>
                  </m:oMath>
                </a14:m>
                <a:r>
                  <a:rPr lang="en-US" dirty="0"/>
                  <a:t>…Inert mass fraction [-] (typical range 0.08 to 0.7)</a:t>
                </a:r>
                <a:endParaRPr lang="de-DE" dirty="0"/>
              </a:p>
              <a:p>
                <a:pPr marL="450850" indent="0">
                  <a:buNone/>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𝑖𝑛𝑒𝑟𝑡</m:t>
                          </m:r>
                        </m:sub>
                      </m:sSub>
                      <m:r>
                        <m:rPr>
                          <m:nor/>
                        </m:rPr>
                        <a:rPr lang="en-US" dirty="0"/>
                        <m:t>…</m:t>
                      </m:r>
                      <m:r>
                        <m:rPr>
                          <m:nor/>
                        </m:rPr>
                        <a:rPr lang="en-US" dirty="0"/>
                        <m:t>Inert</m:t>
                      </m:r>
                      <m:r>
                        <m:rPr>
                          <m:nor/>
                        </m:rPr>
                        <a:rPr lang="en-US" dirty="0"/>
                        <m:t> </m:t>
                      </m:r>
                      <m:r>
                        <m:rPr>
                          <m:nor/>
                        </m:rPr>
                        <a:rPr lang="en-US" dirty="0"/>
                        <m:t>mass</m:t>
                      </m:r>
                      <m:r>
                        <m:rPr>
                          <m:nor/>
                        </m:rPr>
                        <a:rPr lang="en-US" dirty="0"/>
                        <m:t> </m:t>
                      </m:r>
                      <m:r>
                        <m:rPr>
                          <m:nor/>
                        </m:rPr>
                        <a:rPr lang="de-DE" b="0" i="0" dirty="0" smtClean="0"/>
                        <m:t>excluding</m:t>
                      </m:r>
                      <m:r>
                        <m:rPr>
                          <m:nor/>
                        </m:rPr>
                        <a:rPr lang="de-DE" b="0" i="0" dirty="0" smtClean="0"/>
                        <m:t> </m:t>
                      </m:r>
                      <m:r>
                        <m:rPr>
                          <m:nor/>
                        </m:rPr>
                        <a:rPr lang="de-DE" b="0" i="0" dirty="0" smtClean="0"/>
                        <m:t>P</m:t>
                      </m:r>
                      <m:r>
                        <m:rPr>
                          <m:nor/>
                        </m:rPr>
                        <a:rPr lang="de-DE" b="0" i="0" dirty="0" smtClean="0"/>
                        <m:t>/</m:t>
                      </m:r>
                      <m:r>
                        <m:rPr>
                          <m:nor/>
                        </m:rPr>
                        <a:rPr lang="de-DE" b="0" i="0" dirty="0" smtClean="0"/>
                        <m:t>L</m:t>
                      </m:r>
                      <m:r>
                        <m:rPr>
                          <m:nor/>
                        </m:rPr>
                        <a:rPr lang="de-DE" b="0" i="0" dirty="0" smtClean="0"/>
                        <m:t> </m:t>
                      </m:r>
                      <m:r>
                        <m:rPr>
                          <m:nor/>
                        </m:rPr>
                        <a:rPr lang="de-DE" b="0" i="0" dirty="0" smtClean="0"/>
                        <m:t>mass</m:t>
                      </m:r>
                      <m:r>
                        <m:rPr>
                          <m:nor/>
                        </m:rPr>
                        <a:rPr lang="de-DE" b="0" i="0" dirty="0" smtClean="0"/>
                        <m:t> </m:t>
                      </m:r>
                      <m:r>
                        <m:rPr>
                          <m:nor/>
                        </m:rPr>
                        <a:rPr lang="de-DE" b="0" i="0" dirty="0" smtClean="0"/>
                        <m:t>and</m:t>
                      </m:r>
                      <m:r>
                        <m:rPr>
                          <m:nor/>
                        </m:rPr>
                        <a:rPr lang="de-DE" b="0" i="0" dirty="0" smtClean="0"/>
                        <m:t> </m:t>
                      </m:r>
                      <m:r>
                        <m:rPr>
                          <m:nor/>
                        </m:rPr>
                        <a:rPr lang="de-DE" b="0" i="0" dirty="0" smtClean="0"/>
                        <m:t>propellant</m:t>
                      </m:r>
                      <m:r>
                        <m:rPr>
                          <m:nor/>
                        </m:rPr>
                        <a:rPr lang="de-DE" b="0" i="0" dirty="0" smtClean="0"/>
                        <m:t> </m:t>
                      </m:r>
                      <m:r>
                        <m:rPr>
                          <m:nor/>
                        </m:rPr>
                        <a:rPr lang="de-DE" b="0" i="0" dirty="0" smtClean="0"/>
                        <m:t>mass</m:t>
                      </m:r>
                      <m:r>
                        <m:rPr>
                          <m:nor/>
                        </m:rPr>
                        <a:rPr lang="de-DE" b="0" i="0" dirty="0" smtClean="0"/>
                        <m:t> </m:t>
                      </m:r>
                      <m:r>
                        <m:rPr>
                          <m:nor/>
                        </m:rPr>
                        <a:rPr lang="en-US" dirty="0"/>
                        <m:t>[</m:t>
                      </m:r>
                      <m:r>
                        <m:rPr>
                          <m:nor/>
                        </m:rPr>
                        <a:rPr lang="de-DE" b="0" i="0" dirty="0" smtClean="0"/>
                        <m:t>kg</m:t>
                      </m:r>
                      <m:r>
                        <m:rPr>
                          <m:nor/>
                        </m:rPr>
                        <a:rPr lang="en-US" dirty="0"/>
                        <m:t>]</m:t>
                      </m:r>
                    </m:oMath>
                  </m:oMathPara>
                </a14:m>
                <a:endParaRPr lang="de-DE" dirty="0"/>
              </a:p>
              <a:p>
                <a:pPr marL="450850" indent="0">
                  <a:buNone/>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r>
                            <a:rPr lang="de-DE" i="1">
                              <a:latin typeface="Cambria Math" panose="02040503050406030204" pitchFamily="18" charset="0"/>
                              <a:ea typeface="Cambria Math" panose="02040503050406030204" pitchFamily="18" charset="0"/>
                            </a:rPr>
                            <m:t>𝑟</m:t>
                          </m:r>
                          <m:r>
                            <a:rPr lang="de-DE" b="0" i="1" smtClean="0">
                              <a:latin typeface="Cambria Math" panose="02040503050406030204" pitchFamily="18" charset="0"/>
                              <a:ea typeface="Cambria Math" panose="02040503050406030204" pitchFamily="18" charset="0"/>
                            </a:rPr>
                            <m:t>𝑜𝑝</m:t>
                          </m:r>
                        </m:sub>
                      </m:sSub>
                      <m:r>
                        <m:rPr>
                          <m:nor/>
                        </m:rPr>
                        <a:rPr lang="en-US" dirty="0"/>
                        <m:t>…</m:t>
                      </m:r>
                      <m:r>
                        <m:rPr>
                          <m:nor/>
                        </m:rPr>
                        <a:rPr lang="de-DE" b="0" i="0" dirty="0" smtClean="0"/>
                        <m:t>P</m:t>
                      </m:r>
                      <m:r>
                        <m:rPr>
                          <m:nor/>
                        </m:rPr>
                        <a:rPr lang="de-DE" dirty="0"/>
                        <m:t>ropellant</m:t>
                      </m:r>
                      <m:r>
                        <m:rPr>
                          <m:nor/>
                        </m:rPr>
                        <a:rPr lang="de-DE" dirty="0"/>
                        <m:t> </m:t>
                      </m:r>
                      <m:r>
                        <m:rPr>
                          <m:nor/>
                        </m:rPr>
                        <a:rPr lang="de-DE" dirty="0"/>
                        <m:t>mass</m:t>
                      </m:r>
                      <m:r>
                        <m:rPr>
                          <m:nor/>
                        </m:rPr>
                        <a:rPr lang="de-DE" dirty="0"/>
                        <m:t> </m:t>
                      </m:r>
                      <m:r>
                        <m:rPr>
                          <m:nor/>
                        </m:rPr>
                        <a:rPr lang="en-US" dirty="0"/>
                        <m:t>[</m:t>
                      </m:r>
                      <m:r>
                        <m:rPr>
                          <m:nor/>
                        </m:rPr>
                        <a:rPr lang="de-DE" dirty="0"/>
                        <m:t>kg</m:t>
                      </m:r>
                      <m:r>
                        <m:rPr>
                          <m:nor/>
                        </m:rPr>
                        <a:rPr lang="de-DE" b="0" i="0" dirty="0" smtClean="0"/>
                        <m:t>]</m:t>
                      </m:r>
                    </m:oMath>
                  </m:oMathPara>
                </a14:m>
                <a:endParaRPr lang="en-US" dirty="0"/>
              </a:p>
              <a:p>
                <a:r>
                  <a:rPr lang="en-US" dirty="0"/>
                  <a:t>Inert mass fraction is a performance parameter showing how well the structure is engineered. A small number indicates a high-performance structure whereas a higher number indicates lower performance</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78"/>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43363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Mission feasibility limit related to specific impulse</a:t>
                </a:r>
              </a:p>
              <a:p>
                <a:pPr marL="0" indent="0" algn="ctr">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𝑠𝑝</m:t>
                        </m:r>
                      </m:sub>
                    </m:sSub>
                    <m:r>
                      <a:rPr lang="en-US"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𝑣</m:t>
                        </m:r>
                      </m:num>
                      <m:den>
                        <m:r>
                          <m:rPr>
                            <m:sty m:val="p"/>
                          </m:rPr>
                          <a:rPr lang="de-DE" b="0" i="0" smtClean="0">
                            <a:latin typeface="Cambria Math" panose="02040503050406030204" pitchFamily="18" charset="0"/>
                            <a:ea typeface="Cambria Math" panose="02040503050406030204" pitchFamily="18" charset="0"/>
                          </a:rPr>
                          <m:t>ln</m:t>
                        </m:r>
                        <m:r>
                          <a:rPr lang="de-DE" b="0" i="1" smtClean="0">
                            <a:latin typeface="Cambria Math" panose="02040503050406030204" pitchFamily="18" charset="0"/>
                            <a:ea typeface="Cambria Math" panose="02040503050406030204" pitchFamily="18" charset="0"/>
                          </a:rPr>
                          <m:t>⁡(</m:t>
                        </m:r>
                        <m:box>
                          <m:boxPr>
                            <m:ctrlPr>
                              <a:rPr lang="de-DE" b="0" i="1" smtClean="0">
                                <a:latin typeface="Cambria Math" panose="02040503050406030204" pitchFamily="18" charset="0"/>
                                <a:ea typeface="Cambria Math" panose="02040503050406030204" pitchFamily="18" charset="0"/>
                              </a:rPr>
                            </m:ctrlPr>
                          </m:boxPr>
                          <m:e>
                            <m:argPr>
                              <m:argSz m:val="-1"/>
                            </m:argP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ea typeface="Cambria Math" panose="02040503050406030204" pitchFamily="18" charset="0"/>
                                      </a:rPr>
                                      <m:t>𝑖𝑛𝑒𝑟𝑡</m:t>
                                    </m:r>
                                  </m:sub>
                                </m:sSub>
                              </m:den>
                            </m:f>
                            <m:r>
                              <a:rPr lang="de-DE"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0</m:t>
                                </m:r>
                              </m:sub>
                            </m:sSub>
                          </m:e>
                        </m:box>
                      </m:den>
                    </m:f>
                  </m:oMath>
                </a14:m>
                <a:endParaRPr lang="en-US" dirty="0"/>
              </a:p>
              <a:p>
                <a:pPr marL="450850" indent="0">
                  <a:buNone/>
                </a:pPr>
                <a:r>
                  <a:rPr lang="en-US" dirty="0"/>
                  <a:t>Notice that this equation states that for a given mission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𝑣</m:t>
                    </m:r>
                    <m:r>
                      <a:rPr lang="de-DE" b="0" i="1" smtClean="0">
                        <a:latin typeface="Cambria Math" panose="02040503050406030204" pitchFamily="18" charset="0"/>
                        <a:ea typeface="Cambria Math" panose="02040503050406030204" pitchFamily="18" charset="0"/>
                      </a:rPr>
                      <m:t> </m:t>
                    </m:r>
                  </m:oMath>
                </a14:m>
                <a:r>
                  <a:rPr lang="en-US" dirty="0"/>
                  <a:t>) and a given technology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ea typeface="Cambria Math" panose="02040503050406030204" pitchFamily="18" charset="0"/>
                          </a:rPr>
                          <m:t>𝑖𝑛𝑒𝑟𝑡</m:t>
                        </m:r>
                      </m:sub>
                    </m:sSub>
                  </m:oMath>
                </a14:m>
                <a:r>
                  <a:rPr lang="en-US" dirty="0"/>
                  <a:t>) the specific impulse must be above a certain value for the system to work</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57049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Total impulse</a:t>
                </a:r>
              </a:p>
              <a:p>
                <a:pPr marL="0" indent="0" algn="ctr">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𝐼</m:t>
                      </m:r>
                      <m:r>
                        <a:rPr lang="de-DE" b="0" i="1" smtClean="0">
                          <a:latin typeface="Cambria Math" panose="02040503050406030204" pitchFamily="18" charset="0"/>
                          <a:ea typeface="Cambria Math" panose="02040503050406030204" pitchFamily="18" charset="0"/>
                        </a:rPr>
                        <m:t>=</m:t>
                      </m:r>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𝑡</m:t>
                              </m:r>
                            </m:e>
                            <m:sub>
                              <m:r>
                                <a:rPr lang="de-DE" b="0" i="1" smtClean="0">
                                  <a:latin typeface="Cambria Math" panose="02040503050406030204" pitchFamily="18" charset="0"/>
                                  <a:ea typeface="Cambria Math" panose="02040503050406030204" pitchFamily="18" charset="0"/>
                                </a:rPr>
                                <m:t>𝑏</m:t>
                              </m:r>
                            </m:sub>
                          </m:sSub>
                        </m:sup>
                        <m:e>
                          <m:r>
                            <a:rPr lang="de-DE" b="0" i="1" smtClean="0">
                              <a:latin typeface="Cambria Math" panose="02040503050406030204" pitchFamily="18" charset="0"/>
                              <a:ea typeface="Cambria Math" panose="02040503050406030204" pitchFamily="18" charset="0"/>
                            </a:rPr>
                            <m:t>𝐹𝑑𝑡</m:t>
                          </m:r>
                        </m:e>
                      </m:nary>
                    </m:oMath>
                  </m:oMathPara>
                </a14:m>
                <a:endParaRPr lang="en-US" dirty="0"/>
              </a:p>
              <a:p>
                <a:pPr marL="450850" indent="0">
                  <a:buNone/>
                </a:pPr>
                <a:r>
                  <a:rPr lang="en-US" dirty="0"/>
                  <a:t>For a system with constant thrust magnitude it follows</a:t>
                </a:r>
              </a:p>
              <a:p>
                <a:pPr marL="45085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𝐼</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𝑡</m:t>
                          </m:r>
                        </m:e>
                        <m:sub>
                          <m:r>
                            <a:rPr lang="de-DE" i="1">
                              <a:latin typeface="Cambria Math" panose="02040503050406030204" pitchFamily="18" charset="0"/>
                              <a:ea typeface="Cambria Math" panose="02040503050406030204" pitchFamily="18" charset="0"/>
                            </a:rPr>
                            <m:t>𝑏</m:t>
                          </m:r>
                        </m:sub>
                      </m:sSub>
                    </m:oMath>
                  </m:oMathPara>
                </a14:m>
                <a:endParaRPr lang="en-US" dirty="0"/>
              </a:p>
              <a:p>
                <a:pPr marL="450850" indent="0">
                  <a:buNone/>
                </a:pPr>
                <a:r>
                  <a:rPr lang="en-US" dirty="0"/>
                  <a:t>Total impulse and </a:t>
                </a:r>
                <a:r>
                  <a:rPr lang="en-US" dirty="0" err="1"/>
                  <a:t>Δv</a:t>
                </a:r>
                <a:r>
                  <a:rPr lang="en-US" dirty="0"/>
                  <a:t> are related to each other</a:t>
                </a:r>
                <a:br>
                  <a:rPr lang="en-US" dirty="0"/>
                </a:b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𝑠𝑝</m:t>
                          </m:r>
                        </m:sub>
                      </m:sSub>
                      <m:r>
                        <a:rPr lang="de-DE" i="1" smtClean="0">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𝐼</m:t>
                          </m:r>
                        </m:num>
                        <m:den>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𝑝𝑟𝑜𝑝</m:t>
                              </m:r>
                            </m:sub>
                          </m:sSub>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Sub>
                        </m:den>
                      </m:f>
                    </m:oMath>
                  </m:oMathPara>
                </a14:m>
                <a:endParaRPr lang="en-US"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65246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Thrust-to-Weight ratio</a:t>
                </a:r>
              </a:p>
              <a:p>
                <a:pPr marL="0" indent="0" algn="ctr">
                  <a:buNone/>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𝐹</m:t>
                          </m:r>
                        </m:num>
                        <m:den>
                          <m:r>
                            <a:rPr lang="de-DE" b="0" i="1" smtClean="0">
                              <a:latin typeface="Cambria Math" panose="02040503050406030204" pitchFamily="18" charset="0"/>
                              <a:ea typeface="Cambria Math" panose="02040503050406030204" pitchFamily="18" charset="0"/>
                            </a:rPr>
                            <m:t>𝑊</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𝐹</m:t>
                          </m:r>
                        </m:num>
                        <m:den>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0</m:t>
                              </m:r>
                            </m:sub>
                          </m:sSub>
                        </m:den>
                      </m:f>
                    </m:oMath>
                  </m:oMathPara>
                </a14:m>
                <a:endParaRPr lang="en-US" dirty="0"/>
              </a:p>
              <a:p>
                <a:pPr marL="450850" indent="0">
                  <a:buNone/>
                </a:pPr>
                <a14:m>
                  <m:oMath xmlns:m="http://schemas.openxmlformats.org/officeDocument/2006/math">
                    <m:r>
                      <a:rPr lang="de-DE" b="0" i="1" smtClean="0">
                        <a:latin typeface="Cambria Math" panose="02040503050406030204" pitchFamily="18" charset="0"/>
                        <a:ea typeface="Cambria Math" panose="02040503050406030204" pitchFamily="18" charset="0"/>
                      </a:rPr>
                      <m:t>𝐹</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𝑊</m:t>
                    </m:r>
                  </m:oMath>
                </a14:m>
                <a:r>
                  <a:rPr lang="en-US" dirty="0"/>
                  <a:t>…Thrust-to-weight ratio [-]</a:t>
                </a:r>
              </a:p>
              <a:p>
                <a:r>
                  <a:rPr lang="en-US" dirty="0"/>
                  <a:t>Launch vehicles must have an initial thrust-to-weight ration greater than 1.0 or the vehicle cannot get off the ground</a:t>
                </a:r>
              </a:p>
              <a:p>
                <a:r>
                  <a:rPr lang="en-US" dirty="0"/>
                  <a:t>Thrust-to-weight ratios for upper stage engines can range from 10</a:t>
                </a:r>
                <a:r>
                  <a:rPr lang="en-US" baseline="30000" dirty="0"/>
                  <a:t>-4</a:t>
                </a:r>
                <a:r>
                  <a:rPr lang="en-US" dirty="0"/>
                  <a:t> for electric systems to 0 for solid rockets at burn-out</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065"/>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668602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discuss thrust + relation to </a:t>
            </a:r>
            <a:r>
              <a:rPr lang="en-US" sz="2400" dirty="0" err="1">
                <a:solidFill>
                  <a:schemeClr val="tx1"/>
                </a:solidFill>
              </a:rPr>
              <a:t>Isp</a:t>
            </a:r>
            <a:endParaRPr lang="en-US" dirty="0">
              <a:ea typeface="Cambria Math" panose="02040503050406030204" pitchFamily="18" charset="0"/>
            </a:endParaRPr>
          </a:p>
          <a:p>
            <a:r>
              <a:rPr lang="en-US" dirty="0"/>
              <a:t>How thrust is produced?</a:t>
            </a:r>
          </a:p>
          <a:p>
            <a:r>
              <a:rPr lang="en-US" dirty="0"/>
              <a:t>How efficiently thrust can be produced?</a:t>
            </a:r>
          </a:p>
          <a:p>
            <a:r>
              <a:rPr lang="en-US" dirty="0"/>
              <a:t>How thrust and thrust efficiency affect the vehicle mass in terms of:</a:t>
            </a:r>
          </a:p>
          <a:p>
            <a:pPr lvl="1"/>
            <a:r>
              <a:rPr lang="en-US" sz="2000" dirty="0"/>
              <a:t>Propellant mass?</a:t>
            </a:r>
          </a:p>
          <a:p>
            <a:pPr lvl="1"/>
            <a:r>
              <a:rPr lang="en-US" sz="2000" dirty="0"/>
              <a:t>Inert mass required to hold the propellant and provide the thrust?</a:t>
            </a:r>
          </a:p>
          <a:p>
            <a:r>
              <a:rPr lang="en-US" dirty="0"/>
              <a:t>Some key topics related to thrust:</a:t>
            </a:r>
          </a:p>
          <a:p>
            <a:pPr lvl="1"/>
            <a:r>
              <a:rPr lang="en-US" sz="2000" dirty="0"/>
              <a:t>Launcher versus Satellite propulsion</a:t>
            </a:r>
          </a:p>
          <a:p>
            <a:pPr lvl="1"/>
            <a:r>
              <a:rPr lang="en-US" sz="2000" dirty="0"/>
              <a:t>Thrust level on ground</a:t>
            </a:r>
          </a:p>
          <a:p>
            <a:pPr lvl="1"/>
            <a:r>
              <a:rPr lang="en-US" sz="2000" dirty="0"/>
              <a:t>Minimization of propellant mass and therefore maximizing of c (efficiency)</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importance of thrust?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aphicFrame>
        <p:nvGraphicFramePr>
          <p:cNvPr id="9" name="Tabelle 7">
            <a:extLst>
              <a:ext uri="{FF2B5EF4-FFF2-40B4-BE49-F238E27FC236}">
                <a16:creationId xmlns:a16="http://schemas.microsoft.com/office/drawing/2014/main" id="{683BC4AE-CB04-44EC-97C4-3BB342E0F3EB}"/>
              </a:ext>
            </a:extLst>
          </p:cNvPr>
          <p:cNvGraphicFramePr>
            <a:graphicFrameLocks noGrp="1"/>
          </p:cNvGraphicFramePr>
          <p:nvPr>
            <p:extLst>
              <p:ext uri="{D42A27DB-BD31-4B8C-83A1-F6EECF244321}">
                <p14:modId xmlns:p14="http://schemas.microsoft.com/office/powerpoint/2010/main" val="4081664442"/>
              </p:ext>
            </p:extLst>
          </p:nvPr>
        </p:nvGraphicFramePr>
        <p:xfrm>
          <a:off x="1212317" y="1929719"/>
          <a:ext cx="10296000" cy="4572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163855469"/>
                    </a:ext>
                  </a:extLst>
                </a:gridCol>
                <a:gridCol w="1800000">
                  <a:extLst>
                    <a:ext uri="{9D8B030D-6E8A-4147-A177-3AD203B41FA5}">
                      <a16:colId xmlns:a16="http://schemas.microsoft.com/office/drawing/2014/main" val="3493983089"/>
                    </a:ext>
                  </a:extLst>
                </a:gridCol>
                <a:gridCol w="2196000">
                  <a:extLst>
                    <a:ext uri="{9D8B030D-6E8A-4147-A177-3AD203B41FA5}">
                      <a16:colId xmlns:a16="http://schemas.microsoft.com/office/drawing/2014/main" val="565494562"/>
                    </a:ext>
                  </a:extLst>
                </a:gridCol>
                <a:gridCol w="2700000">
                  <a:extLst>
                    <a:ext uri="{9D8B030D-6E8A-4147-A177-3AD203B41FA5}">
                      <a16:colId xmlns:a16="http://schemas.microsoft.com/office/drawing/2014/main" val="176494291"/>
                    </a:ext>
                  </a:extLst>
                </a:gridCol>
                <a:gridCol w="1800000">
                  <a:extLst>
                    <a:ext uri="{9D8B030D-6E8A-4147-A177-3AD203B41FA5}">
                      <a16:colId xmlns:a16="http://schemas.microsoft.com/office/drawing/2014/main" val="3619544260"/>
                    </a:ext>
                  </a:extLst>
                </a:gridCol>
              </a:tblGrid>
              <a:tr h="0">
                <a:tc>
                  <a:txBody>
                    <a:bodyPr/>
                    <a:lstStyle/>
                    <a:p>
                      <a:pPr algn="ctr"/>
                      <a:r>
                        <a:rPr lang="en-US" sz="2400" dirty="0"/>
                        <a:t>Engine</a:t>
                      </a:r>
                    </a:p>
                  </a:txBody>
                  <a:tcPr/>
                </a:tc>
                <a:tc>
                  <a:txBody>
                    <a:bodyPr/>
                    <a:lstStyle/>
                    <a:p>
                      <a:pPr algn="ctr"/>
                      <a:r>
                        <a:rPr lang="en-US" sz="2400" dirty="0"/>
                        <a:t>Launcher</a:t>
                      </a:r>
                    </a:p>
                  </a:txBody>
                  <a:tcPr/>
                </a:tc>
                <a:tc>
                  <a:txBody>
                    <a:bodyPr/>
                    <a:lstStyle/>
                    <a:p>
                      <a:pPr algn="ctr"/>
                      <a:r>
                        <a:rPr lang="en-US" sz="2400" dirty="0"/>
                        <a:t>Propellant</a:t>
                      </a:r>
                    </a:p>
                  </a:txBody>
                  <a:tcPr/>
                </a:tc>
                <a:tc>
                  <a:txBody>
                    <a:bodyPr/>
                    <a:lstStyle/>
                    <a:p>
                      <a:pPr algn="ctr"/>
                      <a:r>
                        <a:rPr lang="en-US" sz="2400" dirty="0"/>
                        <a:t>Exhaust Velocity</a:t>
                      </a:r>
                    </a:p>
                  </a:txBody>
                  <a:tcPr/>
                </a:tc>
                <a:tc>
                  <a:txBody>
                    <a:bodyPr/>
                    <a:lstStyle/>
                    <a:p>
                      <a:pPr algn="ctr"/>
                      <a:r>
                        <a:rPr lang="en-US" sz="2400" dirty="0"/>
                        <a:t>Thrust</a:t>
                      </a:r>
                    </a:p>
                  </a:txBody>
                  <a:tcPr/>
                </a:tc>
                <a:extLst>
                  <a:ext uri="{0D108BD9-81ED-4DB2-BD59-A6C34878D82A}">
                    <a16:rowId xmlns:a16="http://schemas.microsoft.com/office/drawing/2014/main" val="2526788170"/>
                  </a:ext>
                </a:extLst>
              </a:tr>
              <a:tr h="370840">
                <a:tc>
                  <a:txBody>
                    <a:bodyPr/>
                    <a:lstStyle/>
                    <a:p>
                      <a:r>
                        <a:rPr lang="en-US" sz="2400" dirty="0"/>
                        <a:t>F1</a:t>
                      </a:r>
                    </a:p>
                  </a:txBody>
                  <a:tcPr/>
                </a:tc>
                <a:tc>
                  <a:txBody>
                    <a:bodyPr/>
                    <a:lstStyle/>
                    <a:p>
                      <a:r>
                        <a:rPr lang="en-US" sz="2400" dirty="0"/>
                        <a:t>Saturn V</a:t>
                      </a:r>
                    </a:p>
                  </a:txBody>
                  <a:tcPr/>
                </a:tc>
                <a:tc>
                  <a:txBody>
                    <a:bodyPr/>
                    <a:lstStyle/>
                    <a:p>
                      <a:r>
                        <a:rPr lang="en-US" sz="2400" dirty="0" err="1"/>
                        <a:t>LOx</a:t>
                      </a:r>
                      <a:r>
                        <a:rPr lang="en-US" sz="2400" dirty="0"/>
                        <a:t> / RP-1</a:t>
                      </a:r>
                    </a:p>
                  </a:txBody>
                  <a:tcPr/>
                </a:tc>
                <a:tc>
                  <a:txBody>
                    <a:bodyPr/>
                    <a:lstStyle/>
                    <a:p>
                      <a:pPr algn="ctr"/>
                      <a:r>
                        <a:rPr lang="en-US" sz="2400" dirty="0"/>
                        <a:t>3.0 km / s</a:t>
                      </a:r>
                    </a:p>
                  </a:txBody>
                  <a:tcPr/>
                </a:tc>
                <a:tc>
                  <a:txBody>
                    <a:bodyPr/>
                    <a:lstStyle/>
                    <a:p>
                      <a:pPr algn="ctr"/>
                      <a:r>
                        <a:rPr lang="en-US" sz="2400" dirty="0"/>
                        <a:t>7.7 MN</a:t>
                      </a:r>
                    </a:p>
                  </a:txBody>
                  <a:tcPr/>
                </a:tc>
                <a:extLst>
                  <a:ext uri="{0D108BD9-81ED-4DB2-BD59-A6C34878D82A}">
                    <a16:rowId xmlns:a16="http://schemas.microsoft.com/office/drawing/2014/main" val="2078425265"/>
                  </a:ext>
                </a:extLst>
              </a:tr>
              <a:tr h="370840">
                <a:tc>
                  <a:txBody>
                    <a:bodyPr/>
                    <a:lstStyle/>
                    <a:p>
                      <a:r>
                        <a:rPr lang="en-US" sz="2400" dirty="0"/>
                        <a:t>RD-107</a:t>
                      </a:r>
                    </a:p>
                  </a:txBody>
                  <a:tcPr/>
                </a:tc>
                <a:tc>
                  <a:txBody>
                    <a:bodyPr/>
                    <a:lstStyle/>
                    <a:p>
                      <a:r>
                        <a:rPr lang="en-US" sz="2400" dirty="0"/>
                        <a:t>Soyuz</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413C3A"/>
                          </a:solidFill>
                          <a:effectLst/>
                          <a:uLnTx/>
                          <a:uFillTx/>
                          <a:latin typeface="Arial"/>
                          <a:ea typeface="+mn-ea"/>
                          <a:cs typeface="+mn-cs"/>
                          <a:sym typeface="Arial"/>
                        </a:rPr>
                        <a:t>LOx</a:t>
                      </a:r>
                      <a:r>
                        <a:rPr kumimoji="0" lang="en-US" sz="2400" b="0" i="0" u="none" strike="noStrike" kern="0" cap="none" spc="0" normalizeH="0" baseline="0" noProof="0" dirty="0">
                          <a:ln>
                            <a:noFill/>
                          </a:ln>
                          <a:solidFill>
                            <a:srgbClr val="413C3A"/>
                          </a:solidFill>
                          <a:effectLst/>
                          <a:uLnTx/>
                          <a:uFillTx/>
                          <a:latin typeface="Arial"/>
                          <a:ea typeface="+mn-ea"/>
                          <a:cs typeface="+mn-cs"/>
                          <a:sym typeface="Arial"/>
                        </a:rPr>
                        <a:t> / RP-1</a:t>
                      </a:r>
                    </a:p>
                  </a:txBody>
                  <a:tcPr/>
                </a:tc>
                <a:tc>
                  <a:txBody>
                    <a:bodyPr/>
                    <a:lstStyle/>
                    <a:p>
                      <a:pPr algn="ctr"/>
                      <a:r>
                        <a:rPr lang="en-US" sz="2400" dirty="0"/>
                        <a:t>3.1 km / s</a:t>
                      </a:r>
                    </a:p>
                  </a:txBody>
                  <a:tcPr/>
                </a:tc>
                <a:tc>
                  <a:txBody>
                    <a:bodyPr/>
                    <a:lstStyle/>
                    <a:p>
                      <a:pPr algn="ctr"/>
                      <a:r>
                        <a:rPr lang="en-US" sz="2400" dirty="0"/>
                        <a:t>1.0 MN</a:t>
                      </a:r>
                    </a:p>
                  </a:txBody>
                  <a:tcPr/>
                </a:tc>
                <a:extLst>
                  <a:ext uri="{0D108BD9-81ED-4DB2-BD59-A6C34878D82A}">
                    <a16:rowId xmlns:a16="http://schemas.microsoft.com/office/drawing/2014/main" val="663613379"/>
                  </a:ext>
                </a:extLst>
              </a:tr>
              <a:tr h="457200">
                <a:tc>
                  <a:txBody>
                    <a:bodyPr/>
                    <a:lstStyle/>
                    <a:p>
                      <a:r>
                        <a:rPr lang="en-US" sz="2400" dirty="0"/>
                        <a:t>RD-264</a:t>
                      </a:r>
                    </a:p>
                  </a:txBody>
                  <a:tcPr/>
                </a:tc>
                <a:tc>
                  <a:txBody>
                    <a:bodyPr/>
                    <a:lstStyle/>
                    <a:p>
                      <a:r>
                        <a:rPr lang="en-US" sz="2400" dirty="0"/>
                        <a:t>Dnepr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13C3A"/>
                          </a:solidFill>
                          <a:effectLst/>
                          <a:uLnTx/>
                          <a:uFillTx/>
                          <a:latin typeface="Arial"/>
                          <a:ea typeface="+mn-ea"/>
                          <a:cs typeface="+mn-cs"/>
                          <a:sym typeface="Arial"/>
                        </a:rPr>
                        <a:t>NTO / UDMH</a:t>
                      </a:r>
                    </a:p>
                  </a:txBody>
                  <a:tcPr/>
                </a:tc>
                <a:tc>
                  <a:txBody>
                    <a:bodyPr/>
                    <a:lstStyle/>
                    <a:p>
                      <a:pPr algn="ctr"/>
                      <a:r>
                        <a:rPr lang="en-US" sz="2400" dirty="0"/>
                        <a:t>3.2 km / s</a:t>
                      </a:r>
                    </a:p>
                  </a:txBody>
                  <a:tcPr/>
                </a:tc>
                <a:tc>
                  <a:txBody>
                    <a:bodyPr/>
                    <a:lstStyle/>
                    <a:p>
                      <a:pPr algn="ctr"/>
                      <a:r>
                        <a:rPr lang="en-US" sz="2400" dirty="0"/>
                        <a:t>4.5 MN</a:t>
                      </a:r>
                    </a:p>
                  </a:txBody>
                  <a:tcPr/>
                </a:tc>
                <a:extLst>
                  <a:ext uri="{0D108BD9-81ED-4DB2-BD59-A6C34878D82A}">
                    <a16:rowId xmlns:a16="http://schemas.microsoft.com/office/drawing/2014/main" val="1046683595"/>
                  </a:ext>
                </a:extLst>
              </a:tr>
              <a:tr h="370840">
                <a:tc>
                  <a:txBody>
                    <a:bodyPr/>
                    <a:lstStyle/>
                    <a:p>
                      <a:r>
                        <a:rPr lang="en-US" sz="2400" dirty="0"/>
                        <a:t>SSME</a:t>
                      </a:r>
                    </a:p>
                  </a:txBody>
                  <a:tcPr/>
                </a:tc>
                <a:tc>
                  <a:txBody>
                    <a:bodyPr/>
                    <a:lstStyle/>
                    <a:p>
                      <a:r>
                        <a:rPr lang="en-US" sz="2400" dirty="0"/>
                        <a:t>Shuttle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413C3A"/>
                          </a:solidFill>
                          <a:effectLst/>
                          <a:uLnTx/>
                          <a:uFillTx/>
                          <a:latin typeface="Arial"/>
                          <a:ea typeface="+mn-ea"/>
                          <a:cs typeface="+mn-cs"/>
                          <a:sym typeface="Arial"/>
                        </a:rPr>
                        <a:t>LOx</a:t>
                      </a:r>
                      <a:r>
                        <a:rPr kumimoji="0" lang="en-US" sz="2400" b="0" i="0" u="none" strike="noStrike" kern="0" cap="none" spc="0" normalizeH="0" baseline="0" noProof="0" dirty="0">
                          <a:ln>
                            <a:noFill/>
                          </a:ln>
                          <a:solidFill>
                            <a:srgbClr val="413C3A"/>
                          </a:solidFill>
                          <a:effectLst/>
                          <a:uLnTx/>
                          <a:uFillTx/>
                          <a:latin typeface="Arial"/>
                          <a:ea typeface="+mn-ea"/>
                          <a:cs typeface="+mn-cs"/>
                          <a:sym typeface="Arial"/>
                        </a:rPr>
                        <a:t> / LH2</a:t>
                      </a:r>
                    </a:p>
                  </a:txBody>
                  <a:tcPr/>
                </a:tc>
                <a:tc>
                  <a:txBody>
                    <a:bodyPr/>
                    <a:lstStyle/>
                    <a:p>
                      <a:pPr algn="ctr"/>
                      <a:r>
                        <a:rPr lang="en-US" sz="2400" dirty="0"/>
                        <a:t>4.5 km / s</a:t>
                      </a:r>
                    </a:p>
                  </a:txBody>
                  <a:tcPr/>
                </a:tc>
                <a:tc>
                  <a:txBody>
                    <a:bodyPr/>
                    <a:lstStyle/>
                    <a:p>
                      <a:pPr algn="ctr"/>
                      <a:r>
                        <a:rPr lang="en-US" sz="2400" dirty="0"/>
                        <a:t>2.2 MN</a:t>
                      </a:r>
                    </a:p>
                  </a:txBody>
                  <a:tcPr/>
                </a:tc>
                <a:extLst>
                  <a:ext uri="{0D108BD9-81ED-4DB2-BD59-A6C34878D82A}">
                    <a16:rowId xmlns:a16="http://schemas.microsoft.com/office/drawing/2014/main" val="1261091434"/>
                  </a:ext>
                </a:extLst>
              </a:tr>
              <a:tr h="370840">
                <a:tc>
                  <a:txBody>
                    <a:bodyPr/>
                    <a:lstStyle/>
                    <a:p>
                      <a:r>
                        <a:rPr lang="en-US" sz="2400" dirty="0"/>
                        <a:t>LE7A</a:t>
                      </a:r>
                    </a:p>
                  </a:txBody>
                  <a:tcPr/>
                </a:tc>
                <a:tc>
                  <a:txBody>
                    <a:bodyPr/>
                    <a:lstStyle/>
                    <a:p>
                      <a:r>
                        <a:rPr lang="en-US" sz="2400" dirty="0"/>
                        <a:t>H2A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413C3A"/>
                          </a:solidFill>
                          <a:effectLst/>
                          <a:uLnTx/>
                          <a:uFillTx/>
                          <a:latin typeface="Arial"/>
                          <a:ea typeface="+mn-ea"/>
                          <a:cs typeface="+mn-cs"/>
                          <a:sym typeface="Arial"/>
                        </a:rPr>
                        <a:t>LOx</a:t>
                      </a:r>
                      <a:r>
                        <a:rPr kumimoji="0" lang="en-US" sz="2400" b="0" i="0" u="none" strike="noStrike" kern="0" cap="none" spc="0" normalizeH="0" baseline="0" noProof="0" dirty="0">
                          <a:ln>
                            <a:noFill/>
                          </a:ln>
                          <a:solidFill>
                            <a:srgbClr val="413C3A"/>
                          </a:solidFill>
                          <a:effectLst/>
                          <a:uLnTx/>
                          <a:uFillTx/>
                          <a:latin typeface="Arial"/>
                          <a:ea typeface="+mn-ea"/>
                          <a:cs typeface="+mn-cs"/>
                          <a:sym typeface="Arial"/>
                        </a:rPr>
                        <a:t> </a:t>
                      </a:r>
                      <a:r>
                        <a:rPr kumimoji="0" lang="en-US" sz="2400" b="0" i="0" u="none" strike="noStrike" kern="0" cap="none" spc="0" normalizeH="0" baseline="0" noProof="0" dirty="0">
                          <a:ln>
                            <a:noFill/>
                          </a:ln>
                          <a:solidFill>
                            <a:srgbClr val="413C3A"/>
                          </a:solidFill>
                          <a:effectLst/>
                          <a:uLnTx/>
                          <a:uFillTx/>
                          <a:latin typeface="+mn-lt"/>
                          <a:ea typeface="+mn-ea"/>
                          <a:cs typeface="+mn-cs"/>
                          <a:sym typeface="Arial"/>
                        </a:rPr>
                        <a:t>/ LH2</a:t>
                      </a:r>
                      <a:endParaRPr kumimoji="0" lang="en-US" sz="2400" b="0" i="0" u="none" strike="noStrike" kern="0" cap="none" spc="0" normalizeH="0" baseline="0" noProof="0" dirty="0">
                        <a:ln>
                          <a:noFill/>
                        </a:ln>
                        <a:solidFill>
                          <a:srgbClr val="413C3A"/>
                        </a:solidFill>
                        <a:effectLst/>
                        <a:uLnTx/>
                        <a:uFillTx/>
                        <a:latin typeface="Arial"/>
                        <a:ea typeface="+mn-ea"/>
                        <a:cs typeface="+mn-cs"/>
                        <a:sym typeface="Arial"/>
                      </a:endParaRPr>
                    </a:p>
                  </a:txBody>
                  <a:tcPr/>
                </a:tc>
                <a:tc>
                  <a:txBody>
                    <a:bodyPr/>
                    <a:lstStyle/>
                    <a:p>
                      <a:pPr algn="ctr"/>
                      <a:r>
                        <a:rPr lang="en-US" sz="2400" dirty="0"/>
                        <a:t>4.3 km / s</a:t>
                      </a:r>
                    </a:p>
                  </a:txBody>
                  <a:tcPr/>
                </a:tc>
                <a:tc>
                  <a:txBody>
                    <a:bodyPr/>
                    <a:lstStyle/>
                    <a:p>
                      <a:pPr algn="ctr"/>
                      <a:r>
                        <a:rPr lang="en-US" sz="2400" dirty="0"/>
                        <a:t>1.1 MN</a:t>
                      </a:r>
                    </a:p>
                  </a:txBody>
                  <a:tcPr/>
                </a:tc>
                <a:extLst>
                  <a:ext uri="{0D108BD9-81ED-4DB2-BD59-A6C34878D82A}">
                    <a16:rowId xmlns:a16="http://schemas.microsoft.com/office/drawing/2014/main" val="1520859976"/>
                  </a:ext>
                </a:extLst>
              </a:tr>
              <a:tr h="370840">
                <a:tc>
                  <a:txBody>
                    <a:bodyPr/>
                    <a:lstStyle/>
                    <a:p>
                      <a:r>
                        <a:rPr lang="en-US" sz="2400" dirty="0" err="1"/>
                        <a:t>Vulcain</a:t>
                      </a:r>
                      <a:r>
                        <a:rPr lang="en-US" sz="2400" dirty="0"/>
                        <a:t> 2</a:t>
                      </a:r>
                    </a:p>
                  </a:txBody>
                  <a:tcPr/>
                </a:tc>
                <a:tc>
                  <a:txBody>
                    <a:bodyPr/>
                    <a:lstStyle/>
                    <a:p>
                      <a:r>
                        <a:rPr lang="en-US" sz="2400" dirty="0"/>
                        <a:t>Ariane 5</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413C3A"/>
                          </a:solidFill>
                          <a:effectLst/>
                          <a:uLnTx/>
                          <a:uFillTx/>
                          <a:latin typeface="Arial"/>
                          <a:ea typeface="+mn-ea"/>
                          <a:cs typeface="+mn-cs"/>
                          <a:sym typeface="Arial"/>
                        </a:rPr>
                        <a:t>LOx</a:t>
                      </a:r>
                      <a:r>
                        <a:rPr kumimoji="0" lang="en-US" sz="2400" b="0" i="0" u="none" strike="noStrike" kern="0" cap="none" spc="0" normalizeH="0" baseline="0" noProof="0" dirty="0">
                          <a:ln>
                            <a:noFill/>
                          </a:ln>
                          <a:solidFill>
                            <a:srgbClr val="413C3A"/>
                          </a:solidFill>
                          <a:effectLst/>
                          <a:uLnTx/>
                          <a:uFillTx/>
                          <a:latin typeface="Arial"/>
                          <a:ea typeface="+mn-ea"/>
                          <a:cs typeface="+mn-cs"/>
                          <a:sym typeface="Arial"/>
                        </a:rPr>
                        <a:t> / LH2</a:t>
                      </a:r>
                    </a:p>
                  </a:txBody>
                  <a:tcPr/>
                </a:tc>
                <a:tc>
                  <a:txBody>
                    <a:bodyPr/>
                    <a:lstStyle/>
                    <a:p>
                      <a:pPr algn="ctr"/>
                      <a:r>
                        <a:rPr lang="en-US" sz="2400" dirty="0"/>
                        <a:t>4.3 km / s</a:t>
                      </a:r>
                    </a:p>
                  </a:txBody>
                  <a:tcPr/>
                </a:tc>
                <a:tc>
                  <a:txBody>
                    <a:bodyPr/>
                    <a:lstStyle/>
                    <a:p>
                      <a:pPr algn="ctr"/>
                      <a:r>
                        <a:rPr lang="en-US" sz="2400" dirty="0"/>
                        <a:t>1.3 MN</a:t>
                      </a:r>
                    </a:p>
                  </a:txBody>
                  <a:tcPr/>
                </a:tc>
                <a:extLst>
                  <a:ext uri="{0D108BD9-81ED-4DB2-BD59-A6C34878D82A}">
                    <a16:rowId xmlns:a16="http://schemas.microsoft.com/office/drawing/2014/main" val="126753443"/>
                  </a:ext>
                </a:extLst>
              </a:tr>
              <a:tr h="370840">
                <a:tc>
                  <a:txBody>
                    <a:bodyPr/>
                    <a:lstStyle/>
                    <a:p>
                      <a:r>
                        <a:rPr lang="en-US" sz="2400" dirty="0"/>
                        <a:t>SSRB</a:t>
                      </a:r>
                    </a:p>
                  </a:txBody>
                  <a:tcPr/>
                </a:tc>
                <a:tc>
                  <a:txBody>
                    <a:bodyPr/>
                    <a:lstStyle/>
                    <a:p>
                      <a:r>
                        <a:rPr lang="en-US" sz="2400" dirty="0"/>
                        <a:t>Shuttle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13C3A"/>
                          </a:solidFill>
                          <a:effectLst/>
                          <a:uLnTx/>
                          <a:uFillTx/>
                          <a:latin typeface="Arial"/>
                          <a:ea typeface="+mn-ea"/>
                          <a:cs typeface="+mn-cs"/>
                          <a:sym typeface="Arial"/>
                        </a:rPr>
                        <a:t>Composite</a:t>
                      </a:r>
                    </a:p>
                  </a:txBody>
                  <a:tcPr/>
                </a:tc>
                <a:tc>
                  <a:txBody>
                    <a:bodyPr/>
                    <a:lstStyle/>
                    <a:p>
                      <a:pPr algn="ctr"/>
                      <a:r>
                        <a:rPr lang="en-US" sz="2400" dirty="0"/>
                        <a:t>2.7 km / s</a:t>
                      </a:r>
                    </a:p>
                  </a:txBody>
                  <a:tcPr/>
                </a:tc>
                <a:tc>
                  <a:txBody>
                    <a:bodyPr/>
                    <a:lstStyle/>
                    <a:p>
                      <a:pPr algn="ctr"/>
                      <a:r>
                        <a:rPr lang="en-US" sz="2400" dirty="0"/>
                        <a:t>13.8 MN</a:t>
                      </a:r>
                    </a:p>
                  </a:txBody>
                  <a:tcPr/>
                </a:tc>
                <a:extLst>
                  <a:ext uri="{0D108BD9-81ED-4DB2-BD59-A6C34878D82A}">
                    <a16:rowId xmlns:a16="http://schemas.microsoft.com/office/drawing/2014/main" val="1717333459"/>
                  </a:ext>
                </a:extLst>
              </a:tr>
              <a:tr h="370840">
                <a:tc>
                  <a:txBody>
                    <a:bodyPr/>
                    <a:lstStyle/>
                    <a:p>
                      <a:r>
                        <a:rPr lang="en-US" sz="2400" dirty="0"/>
                        <a:t>SRB-A</a:t>
                      </a:r>
                    </a:p>
                  </a:txBody>
                  <a:tcPr/>
                </a:tc>
                <a:tc>
                  <a:txBody>
                    <a:bodyPr/>
                    <a:lstStyle/>
                    <a:p>
                      <a:r>
                        <a:rPr lang="en-US" sz="2400" dirty="0"/>
                        <a:t>H2A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13C3A"/>
                          </a:solidFill>
                          <a:effectLst/>
                          <a:uLnTx/>
                          <a:uFillTx/>
                          <a:latin typeface="+mn-lt"/>
                          <a:ea typeface="+mn-ea"/>
                          <a:cs typeface="+mn-cs"/>
                          <a:sym typeface="Arial"/>
                        </a:rPr>
                        <a:t>Composite</a:t>
                      </a:r>
                      <a:endParaRPr kumimoji="0" lang="en-US" sz="2400" b="0" i="0" u="none" strike="noStrike" kern="0" cap="none" spc="0" normalizeH="0" baseline="0" noProof="0" dirty="0">
                        <a:ln>
                          <a:noFill/>
                        </a:ln>
                        <a:solidFill>
                          <a:srgbClr val="413C3A"/>
                        </a:solidFill>
                        <a:effectLst/>
                        <a:uLnTx/>
                        <a:uFillTx/>
                        <a:latin typeface="Arial"/>
                        <a:ea typeface="+mn-ea"/>
                        <a:cs typeface="+mn-cs"/>
                        <a:sym typeface="Arial"/>
                      </a:endParaRPr>
                    </a:p>
                  </a:txBody>
                  <a:tcPr/>
                </a:tc>
                <a:tc>
                  <a:txBody>
                    <a:bodyPr/>
                    <a:lstStyle/>
                    <a:p>
                      <a:pPr algn="ctr"/>
                      <a:r>
                        <a:rPr lang="en-US" sz="2400" dirty="0"/>
                        <a:t>2.8 km / s</a:t>
                      </a:r>
                    </a:p>
                  </a:txBody>
                  <a:tcPr/>
                </a:tc>
                <a:tc>
                  <a:txBody>
                    <a:bodyPr/>
                    <a:lstStyle/>
                    <a:p>
                      <a:pPr algn="ctr"/>
                      <a:r>
                        <a:rPr lang="en-US" sz="2400" dirty="0"/>
                        <a:t>2.3 MN</a:t>
                      </a:r>
                    </a:p>
                  </a:txBody>
                  <a:tcPr/>
                </a:tc>
                <a:extLst>
                  <a:ext uri="{0D108BD9-81ED-4DB2-BD59-A6C34878D82A}">
                    <a16:rowId xmlns:a16="http://schemas.microsoft.com/office/drawing/2014/main" val="1469336815"/>
                  </a:ext>
                </a:extLst>
              </a:tr>
              <a:tr h="370840">
                <a:tc>
                  <a:txBody>
                    <a:bodyPr/>
                    <a:lstStyle/>
                    <a:p>
                      <a:r>
                        <a:rPr lang="en-US" sz="2400" dirty="0"/>
                        <a:t>M-V-1</a:t>
                      </a:r>
                    </a:p>
                  </a:txBody>
                  <a:tcPr/>
                </a:tc>
                <a:tc>
                  <a:txBody>
                    <a:bodyPr/>
                    <a:lstStyle/>
                    <a:p>
                      <a:r>
                        <a:rPr lang="en-US" sz="2400" dirty="0"/>
                        <a:t>M-V</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13C3A"/>
                          </a:solidFill>
                          <a:effectLst/>
                          <a:uLnTx/>
                          <a:uFillTx/>
                          <a:latin typeface="+mn-lt"/>
                          <a:ea typeface="+mn-ea"/>
                          <a:cs typeface="+mn-cs"/>
                          <a:sym typeface="Arial"/>
                        </a:rPr>
                        <a:t>Composite</a:t>
                      </a:r>
                      <a:endParaRPr kumimoji="0" lang="en-US" sz="2400" b="0" i="0" u="none" strike="noStrike" kern="0" cap="none" spc="0" normalizeH="0" baseline="0" noProof="0" dirty="0">
                        <a:ln>
                          <a:noFill/>
                        </a:ln>
                        <a:solidFill>
                          <a:srgbClr val="413C3A"/>
                        </a:solidFill>
                        <a:effectLst/>
                        <a:uLnTx/>
                        <a:uFillTx/>
                        <a:latin typeface="Arial"/>
                        <a:ea typeface="+mn-ea"/>
                        <a:cs typeface="+mn-cs"/>
                        <a:sym typeface="Arial"/>
                      </a:endParaRPr>
                    </a:p>
                  </a:txBody>
                  <a:tcPr/>
                </a:tc>
                <a:tc>
                  <a:txBody>
                    <a:bodyPr/>
                    <a:lstStyle/>
                    <a:p>
                      <a:pPr algn="ctr"/>
                      <a:r>
                        <a:rPr lang="en-US" sz="2400" dirty="0"/>
                        <a:t>2.8 km / s</a:t>
                      </a:r>
                    </a:p>
                  </a:txBody>
                  <a:tcPr/>
                </a:tc>
                <a:tc>
                  <a:txBody>
                    <a:bodyPr/>
                    <a:lstStyle/>
                    <a:p>
                      <a:pPr algn="ctr"/>
                      <a:r>
                        <a:rPr lang="en-US" sz="2400" dirty="0"/>
                        <a:t>2.4 MN</a:t>
                      </a:r>
                    </a:p>
                  </a:txBody>
                  <a:tcPr/>
                </a:tc>
                <a:extLst>
                  <a:ext uri="{0D108BD9-81ED-4DB2-BD59-A6C34878D82A}">
                    <a16:rowId xmlns:a16="http://schemas.microsoft.com/office/drawing/2014/main" val="2574932696"/>
                  </a:ext>
                </a:extLst>
              </a:tr>
            </a:tbl>
          </a:graphicData>
        </a:graphic>
      </p:graphicFrame>
    </p:spTree>
    <p:extLst>
      <p:ext uri="{BB962C8B-B14F-4D97-AF65-F5344CB8AC3E}">
        <p14:creationId xmlns:p14="http://schemas.microsoft.com/office/powerpoint/2010/main" val="1529735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Key equations are given in this section for launcher performance analysis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4809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pPr>
                  <a:lnSpc>
                    <a:spcPct val="110000"/>
                  </a:lnSpc>
                </a:pPr>
                <a:r>
                  <a:rPr lang="en-US" dirty="0"/>
                  <a:t>Mass relations for different time steps:</a:t>
                </a:r>
                <a:endParaRPr lang="en-US" i="1" dirty="0">
                  <a:latin typeface="Cambria Math" panose="02040503050406030204" pitchFamily="18" charset="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𝑚</m:t>
                      </m:r>
                    </m:oMath>
                  </m:oMathPara>
                </a14:m>
                <a:endParaRPr lang="en-US" b="0" dirty="0">
                  <a:ea typeface="Cambria Math" panose="02040503050406030204" pitchFamily="18" charset="0"/>
                </a:endParaRPr>
              </a:p>
              <a:p>
                <a:pPr marL="450850" indent="0">
                  <a:lnSpc>
                    <a:spcPct val="110000"/>
                  </a:lnSpc>
                  <a:buNone/>
                </a:pPr>
                <a14:m>
                  <m:oMath xmlns:m="http://schemas.openxmlformats.org/officeDocument/2006/math">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𝑚</m:t>
                    </m:r>
                  </m:oMath>
                </a14:m>
                <a:r>
                  <a:rPr lang="en-US" dirty="0"/>
                  <a:t>...Ejected mass [kg]</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oMath>
                  </m:oMathPara>
                </a14:m>
                <a:endParaRPr lang="en-US" b="0" dirty="0">
                  <a:ea typeface="Cambria Math" panose="02040503050406030204" pitchFamily="18" charset="0"/>
                </a:endParaRPr>
              </a:p>
              <a:p>
                <a:pPr marL="450850" indent="0">
                  <a:lnSpc>
                    <a:spcPct val="110000"/>
                  </a:lnSpc>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de-DE" b="0" i="1" smtClean="0">
                            <a:latin typeface="Cambria Math" panose="02040503050406030204" pitchFamily="18" charset="0"/>
                          </a:rPr>
                          <m:t>𝑤</m:t>
                        </m:r>
                      </m:sub>
                    </m:sSub>
                  </m:oMath>
                </a14:m>
                <a:r>
                  <a:rPr lang="en-US" dirty="0"/>
                  <a:t>…Initial total mass (including propellant – i.e. wet mass) [kg]</a:t>
                </a:r>
              </a:p>
              <a:p>
                <a:pPr marL="450850" indent="0">
                  <a:lnSpc>
                    <a:spcPct val="110000"/>
                  </a:lnSpc>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de-DE" b="0" i="1" smtClean="0">
                            <a:latin typeface="Cambria Math" panose="02040503050406030204" pitchFamily="18" charset="0"/>
                          </a:rPr>
                          <m:t>𝑑</m:t>
                        </m:r>
                      </m:sub>
                    </m:sSub>
                  </m:oMath>
                </a14:m>
                <a:r>
                  <a:rPr lang="en-US" dirty="0"/>
                  <a:t>…Final total mass (without propellant – i.e. dry mass) [kg]</a:t>
                </a:r>
              </a:p>
              <a:p>
                <a:pPr marL="450850" indent="0">
                  <a:lnSpc>
                    <a:spcPct val="110000"/>
                  </a:lnSpc>
                  <a:buNone/>
                </a:pP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oMath>
                </a14:m>
                <a:r>
                  <a:rPr lang="en-US" dirty="0"/>
                  <a:t>...Propellant mass [kg]</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94170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ea typeface="Cambria Math" panose="02040503050406030204" pitchFamily="18" charset="0"/>
                  </a:rPr>
                  <a:t>Example: Assume an exhaust velocity of 4500 meters per second and a delta v target of 9700 meters per second (corresponding to the needed delta v for a Low Earth Orbit (LEO) including delta v need to overcome gravitational and drag forces) for a single-stage-to-orbit</a:t>
                </a:r>
              </a:p>
              <a:p>
                <a:pPr marL="0" indent="0" algn="ctr">
                  <a:buNone/>
                </a:pP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9.7</m:t>
                            </m:r>
                          </m:num>
                          <m:den>
                            <m:r>
                              <a:rPr lang="de-DE" b="0" i="1" smtClean="0">
                                <a:latin typeface="Cambria Math" panose="02040503050406030204" pitchFamily="18" charset="0"/>
                                <a:ea typeface="Cambria Math" panose="02040503050406030204" pitchFamily="18" charset="0"/>
                              </a:rPr>
                              <m:t>4.5</m:t>
                            </m:r>
                          </m:den>
                        </m:f>
                      </m:sup>
                    </m:sSup>
                    <m:r>
                      <a:rPr lang="de-DE" b="0" i="1" smtClean="0">
                        <a:latin typeface="Cambria Math" panose="02040503050406030204" pitchFamily="18" charset="0"/>
                        <a:ea typeface="Cambria Math" panose="02040503050406030204" pitchFamily="18" charset="0"/>
                      </a:rPr>
                      <m:t>=8,6</m:t>
                    </m:r>
                  </m:oMath>
                </a14:m>
                <a:r>
                  <a:rPr lang="de-DE" b="0" dirty="0">
                    <a:ea typeface="Cambria Math" panose="02040503050406030204" pitchFamily="18" charset="0"/>
                  </a:rPr>
                  <a:t> =&gt; </a:t>
                </a:r>
                <a14:m>
                  <m:oMath xmlns:m="http://schemas.openxmlformats.org/officeDocument/2006/math">
                    <m:r>
                      <a:rPr lang="de-DE" i="1">
                        <a:latin typeface="Cambria Math" panose="02040503050406030204" pitchFamily="18" charset="0"/>
                        <a:ea typeface="Cambria Math" panose="02040503050406030204" pitchFamily="18" charset="0"/>
                      </a:rPr>
                      <m:t>𝑀𝑅</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𝑤</m:t>
                            </m:r>
                          </m:sub>
                        </m:sSub>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𝑝</m:t>
                            </m:r>
                          </m:sub>
                        </m:sSub>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de-DE" b="0" i="1" smtClean="0">
                        <a:latin typeface="Cambria Math" panose="02040503050406030204" pitchFamily="18" charset="0"/>
                        <a:ea typeface="Cambria Math" panose="02040503050406030204" pitchFamily="18" charset="0"/>
                      </a:rPr>
                      <m:t>=8,6</m:t>
                    </m:r>
                  </m:oMath>
                </a14:m>
                <a:r>
                  <a:rPr lang="de-DE" b="0" dirty="0">
                    <a:ea typeface="Cambria Math" panose="02040503050406030204" pitchFamily="18" charset="0"/>
                  </a:rPr>
                  <a:t> =&gt;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num>
                      <m:den>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0,884</m:t>
                    </m:r>
                  </m:oMath>
                </a14:m>
                <a:endParaRPr lang="de-DE" b="0" dirty="0">
                  <a:ea typeface="Cambria Math" panose="02040503050406030204" pitchFamily="18" charset="0"/>
                </a:endParaRPr>
              </a:p>
              <a:p>
                <a:pPr indent="0">
                  <a:buNone/>
                </a:pPr>
                <a:r>
                  <a:rPr lang="en-US" dirty="0">
                    <a:ea typeface="Cambria Math" panose="02040503050406030204" pitchFamily="18" charset="0"/>
                  </a:rPr>
                  <a:t>So</a:t>
                </a:r>
                <a:r>
                  <a:rPr lang="en-US" b="0" dirty="0">
                    <a:ea typeface="Cambria Math" panose="02040503050406030204" pitchFamily="18" charset="0"/>
                  </a:rPr>
                  <a:t> 88.4 % is the required mass fraction, i.e. 88.4 % of the initial mass must be propellant. The remaining 11.6 % is dry mass, which could be difficult to achieve without special measures (e.g. staging of launchers)  </a:t>
                </a:r>
              </a:p>
              <a:p>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224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24593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First part is linked to launcher staging</a:t>
            </a:r>
          </a:p>
          <a:p>
            <a:r>
              <a:rPr lang="en-US" dirty="0"/>
              <a:t>A multistage rocket or step rocket is a launch vehicle that uses two or more rocket stages, each of which contains its own engines and propellant</a:t>
            </a:r>
          </a:p>
          <a:p>
            <a:r>
              <a:rPr lang="en-US" dirty="0"/>
              <a:t>A tandem or serial stage is mounted on top of another stage; a parallel stage is attached alongside another stage</a:t>
            </a:r>
          </a:p>
          <a:p>
            <a:r>
              <a:rPr lang="en-US" dirty="0"/>
              <a:t>The result is effectively two or more rockets stacked on top of or attached next to each other</a:t>
            </a:r>
          </a:p>
          <a:p>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92920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Two-stage rockets are quite common, but rockets with as many as five separate stages have been successfully launched</a:t>
            </a:r>
          </a:p>
          <a:p>
            <a:r>
              <a:rPr lang="en-US" dirty="0"/>
              <a:t>By jettisoning stages when they run out of propellant, the mass of the remaining rocket is decreased</a:t>
            </a:r>
          </a:p>
          <a:p>
            <a:r>
              <a:rPr lang="en-US" dirty="0"/>
              <a:t>Each successive stage can also be optimized for its specific operating conditions, such as decreased atmospheric pressure at higher altitudes</a:t>
            </a:r>
          </a:p>
          <a:p>
            <a:r>
              <a:rPr lang="en-US" dirty="0"/>
              <a:t>Staging allows the thrust of the remaining stages to more easily accelerate the rocket to its final orbit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82911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For multistage rockets standard performance equations are still valid</a:t>
                </a:r>
              </a:p>
              <a:p>
                <a:r>
                  <a:rPr lang="en-US" dirty="0"/>
                  <a:t>Basic rocket equation (Tsiolkovsky rocket equation</a:t>
                </a:r>
                <a:r>
                  <a:rPr lang="en-US" b="0" i="0" dirty="0">
                    <a:solidFill>
                      <a:srgbClr val="000000"/>
                    </a:solidFill>
                    <a:effectLst/>
                    <a:latin typeface="Linux Libertine"/>
                  </a:rPr>
                  <a:t>)</a:t>
                </a:r>
                <a:endParaRPr lang="en-US"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𝑙𝑛</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0</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1</m:t>
                              </m:r>
                            </m:sub>
                          </m:sSub>
                        </m:den>
                      </m:f>
                    </m:oMath>
                  </m:oMathPara>
                </a14:m>
                <a:endParaRPr lang="en-US" dirty="0"/>
              </a:p>
              <a:p>
                <a:r>
                  <a:rPr lang="en-US" dirty="0"/>
                  <a:t>Exhaust velocity is often referred to as specific impulse</a:t>
                </a:r>
              </a:p>
              <a:p>
                <a:pPr marL="45085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𝑠𝑝</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𝑣</m:t>
                              </m:r>
                            </m:e>
                            <m:sub>
                              <m:r>
                                <a:rPr lang="de-DE" b="0" i="1" smtClean="0">
                                  <a:latin typeface="Cambria Math" panose="02040503050406030204" pitchFamily="18" charset="0"/>
                                  <a:ea typeface="Cambria Math" panose="02040503050406030204" pitchFamily="18" charset="0"/>
                                </a:rPr>
                                <m:t>𝑒</m:t>
                              </m:r>
                            </m:sub>
                          </m:sSub>
                        </m:num>
                        <m:den>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Sub>
                        </m:den>
                      </m:f>
                    </m:oMath>
                  </m:oMathPara>
                </a14:m>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629127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Thrust equation</a:t>
                </a:r>
              </a:p>
              <a:p>
                <a:pPr marL="0" indent="0" algn="ctr">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𝑚</m:t>
                        </m:r>
                      </m:sub>
                    </m:sSub>
                    <m:r>
                      <a:rPr lang="de-DE"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𝑚</m:t>
                            </m:r>
                          </m:e>
                        </m:acc>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𝑒</m:t>
                        </m:r>
                      </m:sub>
                    </m:sSub>
                  </m:oMath>
                </a14:m>
                <a:endParaRPr lang="en-US" dirty="0"/>
              </a:p>
              <a:p>
                <a:r>
                  <a:rPr lang="en-US" dirty="0"/>
                  <a:t>On top of the classical performance equations, dimensionless ratio are interesting in order to optimize launcher staging</a:t>
                </a:r>
              </a:p>
              <a:p>
                <a:r>
                  <a:rPr lang="en-US" dirty="0"/>
                  <a:t>Initial to final mass ratio</a:t>
                </a:r>
              </a:p>
              <a:p>
                <a:pPr marL="0" indent="0" algn="ctr">
                  <a:buNone/>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η</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𝑃𝐿</m:t>
                              </m:r>
                            </m:sub>
                          </m:sSub>
                        </m:num>
                        <m:den>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𝑃𝐿</m:t>
                              </m:r>
                            </m:sub>
                          </m:sSub>
                        </m:den>
                      </m:f>
                    </m:oMath>
                  </m:oMathPara>
                </a14:m>
                <a:br>
                  <a:rPr lang="en-US" dirty="0"/>
                </a:br>
                <a:endParaRPr lang="en-US" dirty="0"/>
              </a:p>
              <a:p>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124"/>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05447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pPr marL="450850" indent="-342900"/>
                <a:r>
                  <a:rPr lang="en-US" b="0" i="0" dirty="0">
                    <a:solidFill>
                      <a:srgbClr val="202122"/>
                    </a:solidFill>
                    <a:effectLst/>
                    <a:latin typeface="Arial" panose="020B0604020202020204" pitchFamily="34" charset="0"/>
                  </a:rPr>
                  <a:t>Structural ratio, which is the ratio between the empty mass of the stage, and the combined empty mass and propellant mass </a:t>
                </a:r>
                <a:endParaRPr lang="en-US" dirty="0"/>
              </a:p>
              <a:p>
                <a:pPr marL="0" indent="0" algn="ctr">
                  <a:buNone/>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ε</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num>
                        <m:den>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den>
                      </m:f>
                      <m:r>
                        <a:rPr lang="de-DE" b="0" i="1" smtClean="0">
                          <a:latin typeface="Cambria Math" panose="02040503050406030204" pitchFamily="18" charset="0"/>
                          <a:ea typeface="Cambria Math" panose="02040503050406030204" pitchFamily="18" charset="0"/>
                        </a:rPr>
                        <m:t> </m:t>
                      </m:r>
                    </m:oMath>
                  </m:oMathPara>
                </a14:m>
                <a:endParaRPr lang="en-US" b="0" i="0" dirty="0">
                  <a:solidFill>
                    <a:srgbClr val="202122"/>
                  </a:solidFill>
                  <a:effectLst/>
                  <a:latin typeface="Arial" panose="020B0604020202020204" pitchFamily="34" charset="0"/>
                </a:endParaRPr>
              </a:p>
              <a:p>
                <a:pPr marL="450850" indent="-342900"/>
                <a:r>
                  <a:rPr lang="en-US" dirty="0">
                    <a:solidFill>
                      <a:srgbClr val="202122"/>
                    </a:solidFill>
                    <a:latin typeface="Arial" panose="020B0604020202020204" pitchFamily="34" charset="0"/>
                  </a:rPr>
                  <a:t>P</a:t>
                </a:r>
                <a:r>
                  <a:rPr lang="en-US" b="0" i="0" dirty="0">
                    <a:solidFill>
                      <a:srgbClr val="202122"/>
                    </a:solidFill>
                    <a:effectLst/>
                    <a:latin typeface="Arial" panose="020B0604020202020204" pitchFamily="34" charset="0"/>
                  </a:rPr>
                  <a:t>ayload ratio, which is the ratio between the payload mass and the combined mass of the empty rocket stage and the propellant </a:t>
                </a:r>
                <a:r>
                  <a:rPr lang="en-US" dirty="0">
                    <a:solidFill>
                      <a:srgbClr val="202122"/>
                    </a:solidFill>
                    <a:latin typeface="Arial" panose="020B0604020202020204" pitchFamily="34" charset="0"/>
                  </a:rPr>
                  <a:t>mass </a:t>
                </a:r>
              </a:p>
              <a:p>
                <a:pPr marL="0" indent="0" algn="ctr">
                  <a:buFont typeface="Noto Sans Symbols"/>
                  <a:buNone/>
                </a:pPr>
                <a14:m>
                  <m:oMathPara xmlns:m="http://schemas.openxmlformats.org/officeDocument/2006/math">
                    <m:oMathParaPr>
                      <m:jc m:val="centerGroup"/>
                    </m:oMathParaPr>
                    <m:oMath xmlns:m="http://schemas.openxmlformats.org/officeDocument/2006/math">
                      <m:r>
                        <m:rPr>
                          <m:sty m:val="p"/>
                        </m:rPr>
                        <a:rPr lang="el-GR" i="1" smtClean="0">
                          <a:solidFill>
                            <a:srgbClr val="202122"/>
                          </a:solidFill>
                          <a:latin typeface="Cambria Math" panose="02040503050406030204" pitchFamily="18" charset="0"/>
                        </a:rPr>
                        <m:t>λ</m:t>
                      </m:r>
                      <m:r>
                        <a:rPr lang="en-US">
                          <a:solidFill>
                            <a:srgbClr val="202122"/>
                          </a:solidFill>
                          <a:latin typeface="Cambria Math" panose="02040503050406030204" pitchFamily="18" charset="0"/>
                        </a:rPr>
                        <m:t>=</m:t>
                      </m:r>
                      <m:f>
                        <m:fPr>
                          <m:ctrlPr>
                            <a:rPr lang="en-US" i="1">
                              <a:solidFill>
                                <a:srgbClr val="202122"/>
                              </a:solidFill>
                              <a:latin typeface="Cambria Math" panose="02040503050406030204" pitchFamily="18" charset="0"/>
                            </a:rPr>
                          </m:ctrlPr>
                        </m:fPr>
                        <m:num>
                          <m:sSub>
                            <m:sSubPr>
                              <m:ctrlPr>
                                <a:rPr lang="en-US" i="1">
                                  <a:solidFill>
                                    <a:srgbClr val="202122"/>
                                  </a:solidFill>
                                  <a:latin typeface="Cambria Math" panose="02040503050406030204" pitchFamily="18" charset="0"/>
                                </a:rPr>
                              </m:ctrlPr>
                            </m:sSubPr>
                            <m:e>
                              <m:r>
                                <a:rPr lang="de-DE">
                                  <a:solidFill>
                                    <a:srgbClr val="202122"/>
                                  </a:solidFill>
                                  <a:latin typeface="Cambria Math" panose="02040503050406030204" pitchFamily="18" charset="0"/>
                                </a:rPr>
                                <m:t>𝑚</m:t>
                              </m:r>
                            </m:e>
                            <m:sub>
                              <m:r>
                                <m:rPr>
                                  <m:sty m:val="p"/>
                                </m:rPr>
                                <a:rPr lang="de-DE" b="0" i="0" smtClean="0">
                                  <a:solidFill>
                                    <a:srgbClr val="202122"/>
                                  </a:solidFill>
                                  <a:latin typeface="Cambria Math" panose="02040503050406030204" pitchFamily="18" charset="0"/>
                                </a:rPr>
                                <m:t>PL</m:t>
                              </m:r>
                            </m:sub>
                          </m:sSub>
                        </m:num>
                        <m:den>
                          <m:sSub>
                            <m:sSubPr>
                              <m:ctrlPr>
                                <a:rPr lang="de-DE" i="1">
                                  <a:solidFill>
                                    <a:srgbClr val="202122"/>
                                  </a:solidFill>
                                  <a:latin typeface="Cambria Math" panose="02040503050406030204" pitchFamily="18" charset="0"/>
                                </a:rPr>
                              </m:ctrlPr>
                            </m:sSubPr>
                            <m:e>
                              <m:r>
                                <a:rPr lang="de-DE">
                                  <a:solidFill>
                                    <a:srgbClr val="202122"/>
                                  </a:solidFill>
                                  <a:latin typeface="Cambria Math" panose="02040503050406030204" pitchFamily="18" charset="0"/>
                                </a:rPr>
                                <m:t>𝑚</m:t>
                              </m:r>
                            </m:e>
                            <m:sub>
                              <m:r>
                                <a:rPr lang="de-DE">
                                  <a:solidFill>
                                    <a:srgbClr val="202122"/>
                                  </a:solidFill>
                                  <a:latin typeface="Cambria Math" panose="02040503050406030204" pitchFamily="18" charset="0"/>
                                </a:rPr>
                                <m:t>𝑑</m:t>
                              </m:r>
                            </m:sub>
                          </m:sSub>
                          <m:r>
                            <a:rPr lang="de-DE">
                              <a:solidFill>
                                <a:srgbClr val="202122"/>
                              </a:solidFill>
                              <a:latin typeface="Cambria Math" panose="02040503050406030204" pitchFamily="18" charset="0"/>
                            </a:rPr>
                            <m:t>+</m:t>
                          </m:r>
                          <m:sSub>
                            <m:sSubPr>
                              <m:ctrlPr>
                                <a:rPr lang="de-DE" i="1">
                                  <a:solidFill>
                                    <a:srgbClr val="202122"/>
                                  </a:solidFill>
                                  <a:latin typeface="Cambria Math" panose="02040503050406030204" pitchFamily="18" charset="0"/>
                                </a:rPr>
                              </m:ctrlPr>
                            </m:sSubPr>
                            <m:e>
                              <m:r>
                                <a:rPr lang="de-DE">
                                  <a:solidFill>
                                    <a:srgbClr val="202122"/>
                                  </a:solidFill>
                                  <a:latin typeface="Cambria Math" panose="02040503050406030204" pitchFamily="18" charset="0"/>
                                </a:rPr>
                                <m:t>𝑚</m:t>
                              </m:r>
                            </m:e>
                            <m:sub>
                              <m:r>
                                <m:rPr>
                                  <m:sty m:val="p"/>
                                </m:rPr>
                                <a:rPr lang="de-DE" b="0" i="0" smtClean="0">
                                  <a:solidFill>
                                    <a:srgbClr val="202122"/>
                                  </a:solidFill>
                                  <a:latin typeface="Cambria Math" panose="02040503050406030204" pitchFamily="18" charset="0"/>
                                </a:rPr>
                                <m:t>p</m:t>
                              </m:r>
                            </m:sub>
                          </m:sSub>
                        </m:den>
                      </m:f>
                    </m:oMath>
                  </m:oMathPara>
                </a14:m>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935733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pPr marL="450850" indent="-342900"/>
                <a:r>
                  <a:rPr lang="en-US" b="0" i="0" dirty="0">
                    <a:solidFill>
                      <a:srgbClr val="202122"/>
                    </a:solidFill>
                    <a:effectLst/>
                    <a:latin typeface="Arial" panose="020B0604020202020204" pitchFamily="34" charset="0"/>
                  </a:rPr>
                  <a:t>After comparing the three equations for the dimensionless quantities, it is easy to see that they are not independent of each other, and in fact, the initial to final mass ratio can be rewritten in terms of structural ratio and payload ratio </a:t>
                </a:r>
                <a:endParaRPr lang="en-US" dirty="0"/>
              </a:p>
              <a:p>
                <a:pPr marL="0" indent="0" algn="ctr">
                  <a:buNone/>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η</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r>
                            <m:rPr>
                              <m:sty m:val="p"/>
                            </m:rPr>
                            <a:rPr lang="el-GR" b="0" i="1" smtClean="0">
                              <a:latin typeface="Cambria Math" panose="02040503050406030204" pitchFamily="18" charset="0"/>
                              <a:ea typeface="Cambria Math" panose="02040503050406030204" pitchFamily="18" charset="0"/>
                            </a:rPr>
                            <m:t>λ</m:t>
                          </m:r>
                        </m:num>
                        <m:den>
                          <m:r>
                            <m:rPr>
                              <m:sty m:val="p"/>
                            </m:rPr>
                            <a:rPr lang="el-GR" b="0" i="1" smtClean="0">
                              <a:latin typeface="Cambria Math" panose="02040503050406030204" pitchFamily="18" charset="0"/>
                              <a:ea typeface="Cambria Math" panose="02040503050406030204" pitchFamily="18" charset="0"/>
                            </a:rPr>
                            <m:t>ε</m:t>
                          </m:r>
                          <m:r>
                            <a:rPr lang="de-DE"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λ</m:t>
                          </m:r>
                        </m:den>
                      </m:f>
                      <m:r>
                        <a:rPr lang="de-DE" b="0" i="1" smtClean="0">
                          <a:latin typeface="Cambria Math" panose="02040503050406030204" pitchFamily="18" charset="0"/>
                          <a:ea typeface="Cambria Math" panose="02040503050406030204" pitchFamily="18" charset="0"/>
                        </a:rPr>
                        <m:t> </m:t>
                      </m:r>
                    </m:oMath>
                  </m:oMathPara>
                </a14:m>
                <a:endParaRPr lang="en-US" b="0" i="0" dirty="0">
                  <a:solidFill>
                    <a:srgbClr val="202122"/>
                  </a:solidFill>
                  <a:effectLst/>
                  <a:latin typeface="Arial" panose="020B0604020202020204" pitchFamily="34" charset="0"/>
                </a:endParaRPr>
              </a:p>
              <a:p>
                <a:pPr marL="450850" indent="-342900"/>
                <a:r>
                  <a:rPr lang="en-US" dirty="0">
                    <a:solidFill>
                      <a:srgbClr val="202122"/>
                    </a:solidFill>
                    <a:latin typeface="Arial" panose="020B0604020202020204" pitchFamily="34" charset="0"/>
                  </a:rPr>
                  <a:t>The dimensionless ratio can be established for single stage launchers as well as multiple stage launchers </a:t>
                </a:r>
                <a:endParaRPr lang="en-US" dirty="0"/>
              </a:p>
              <a:p>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243"/>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69011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solidFill>
                  <a:srgbClr val="202122"/>
                </a:solidFill>
                <a:latin typeface="Arial" panose="020B0604020202020204" pitchFamily="34" charset="0"/>
              </a:rPr>
              <a:t>Example: Multi-stage launcher with </a:t>
            </a:r>
            <a:r>
              <a:rPr lang="el-GR" dirty="0">
                <a:solidFill>
                  <a:srgbClr val="202122"/>
                </a:solidFill>
                <a:latin typeface="Arial" panose="020B0604020202020204" pitchFamily="34" charset="0"/>
              </a:rPr>
              <a:t>ε</a:t>
            </a:r>
            <a:r>
              <a:rPr lang="de-DE" dirty="0">
                <a:solidFill>
                  <a:srgbClr val="202122"/>
                </a:solidFill>
                <a:latin typeface="Arial" panose="020B0604020202020204" pitchFamily="34" charset="0"/>
              </a:rPr>
              <a:t> = 0.15</a:t>
            </a:r>
            <a:endParaRPr lang="en-US" dirty="0">
              <a:solidFill>
                <a:srgbClr val="202122"/>
              </a:solidFill>
              <a:latin typeface="Arial" panose="020B0604020202020204" pitchFamily="34" charset="0"/>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4DBA9E73-CE79-46BC-AA1E-6DF111C958DA}"/>
              </a:ext>
            </a:extLst>
          </p:cNvPr>
          <p:cNvPicPr>
            <a:picLocks noChangeAspect="1"/>
          </p:cNvPicPr>
          <p:nvPr/>
        </p:nvPicPr>
        <p:blipFill>
          <a:blip r:embed="rId2"/>
          <a:stretch>
            <a:fillRect/>
          </a:stretch>
        </p:blipFill>
        <p:spPr>
          <a:xfrm>
            <a:off x="3826024" y="3156372"/>
            <a:ext cx="5559951" cy="3586188"/>
          </a:xfrm>
          <a:prstGeom prst="rect">
            <a:avLst/>
          </a:prstGeom>
        </p:spPr>
      </p:pic>
    </p:spTree>
    <p:extLst>
      <p:ext uri="{BB962C8B-B14F-4D97-AF65-F5344CB8AC3E}">
        <p14:creationId xmlns:p14="http://schemas.microsoft.com/office/powerpoint/2010/main" val="1151947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solidFill>
                  <a:srgbClr val="202122"/>
                </a:solidFill>
                <a:latin typeface="Arial" panose="020B0604020202020204" pitchFamily="34" charset="0"/>
              </a:rPr>
              <a:t>Example: Multi-stage launcher with </a:t>
            </a:r>
            <a:r>
              <a:rPr lang="el-GR" dirty="0">
                <a:solidFill>
                  <a:srgbClr val="202122"/>
                </a:solidFill>
                <a:latin typeface="Arial" panose="020B0604020202020204" pitchFamily="34" charset="0"/>
              </a:rPr>
              <a:t>ε</a:t>
            </a:r>
            <a:r>
              <a:rPr lang="de-DE" dirty="0">
                <a:solidFill>
                  <a:srgbClr val="202122"/>
                </a:solidFill>
                <a:latin typeface="Arial" panose="020B0604020202020204" pitchFamily="34" charset="0"/>
              </a:rPr>
              <a:t> = 0.10</a:t>
            </a:r>
            <a:endParaRPr lang="en-US" dirty="0">
              <a:solidFill>
                <a:srgbClr val="202122"/>
              </a:solidFill>
              <a:latin typeface="Arial" panose="020B0604020202020204" pitchFamily="34" charset="0"/>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077E6D29-307C-43F7-A94C-D09488815035}"/>
              </a:ext>
            </a:extLst>
          </p:cNvPr>
          <p:cNvPicPr>
            <a:picLocks noChangeAspect="1"/>
          </p:cNvPicPr>
          <p:nvPr/>
        </p:nvPicPr>
        <p:blipFill>
          <a:blip r:embed="rId2"/>
          <a:stretch>
            <a:fillRect/>
          </a:stretch>
        </p:blipFill>
        <p:spPr>
          <a:xfrm>
            <a:off x="3826024" y="3146211"/>
            <a:ext cx="5559951" cy="3586189"/>
          </a:xfrm>
          <a:prstGeom prst="rect">
            <a:avLst/>
          </a:prstGeom>
        </p:spPr>
      </p:pic>
    </p:spTree>
    <p:extLst>
      <p:ext uri="{BB962C8B-B14F-4D97-AF65-F5344CB8AC3E}">
        <p14:creationId xmlns:p14="http://schemas.microsoft.com/office/powerpoint/2010/main" val="3780476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Performance analysis for a tandem or serial stage is very simple as only one propulsion system is acting at a certain time with clear performance parameter like thrust, specific impulse</a:t>
            </a:r>
          </a:p>
          <a:p>
            <a:r>
              <a:rPr lang="en-US" dirty="0"/>
              <a:t>It must only be determined when stages are jettisoned</a:t>
            </a:r>
          </a:p>
          <a:p>
            <a:r>
              <a:rPr lang="en-US" dirty="0"/>
              <a:t>The result is effectively two or more rockets stacked on top of or attached next to each other</a:t>
            </a:r>
          </a:p>
          <a:p>
            <a:r>
              <a:rPr lang="en-US" dirty="0"/>
              <a:t>Performance analysis for a parallel stage is more tricky</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8981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pPr>
                  <a:lnSpc>
                    <a:spcPct val="110000"/>
                  </a:lnSpc>
                </a:pPr>
                <a:r>
                  <a:rPr lang="en-US" dirty="0"/>
                  <a:t>Basic rocket equation (Tsiolkovsky rocket equation</a:t>
                </a:r>
                <a:r>
                  <a:rPr lang="en-US" b="0" i="0" dirty="0">
                    <a:solidFill>
                      <a:srgbClr val="000000"/>
                    </a:solidFill>
                    <a:effectLst/>
                    <a:latin typeface="Linux Libertine"/>
                  </a:rPr>
                  <a:t>)</a:t>
                </a:r>
                <a:endParaRPr lang="en-US" i="1" dirty="0">
                  <a:latin typeface="Cambria Math" panose="02040503050406030204" pitchFamily="18" charset="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𝑙𝑛</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𝑤</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den>
                      </m:f>
                    </m:oMath>
                  </m:oMathPara>
                </a14:m>
                <a:endParaRPr lang="en-US" b="0" dirty="0">
                  <a:ea typeface="Cambria Math" panose="02040503050406030204" pitchFamily="18" charset="0"/>
                </a:endParaRPr>
              </a:p>
              <a:p>
                <a:pPr marL="450850" indent="0">
                  <a:lnSpc>
                    <a:spcPct val="110000"/>
                  </a:lnSpc>
                  <a:buNone/>
                </a:pP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oMath>
                </a14:m>
                <a:r>
                  <a:rPr lang="en-US" dirty="0"/>
                  <a:t>...Delta v - maximal change of velocity of the vehicle (with no external forces acting like gravitational forces or drag) [m / s]</a:t>
                </a:r>
              </a:p>
              <a:p>
                <a:pPr marL="450850" indent="0">
                  <a:lnSpc>
                    <a:spcPct val="110000"/>
                  </a:lnSpc>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m:t>
                        </m:r>
                      </m:sub>
                    </m:sSub>
                  </m:oMath>
                </a14:m>
                <a:r>
                  <a:rPr lang="en-US" dirty="0"/>
                  <a:t>…Exhaust velocity [m / s]</a:t>
                </a:r>
              </a:p>
              <a:p>
                <a:pPr marL="450850" indent="0">
                  <a:lnSpc>
                    <a:spcPct val="110000"/>
                  </a:lnSpc>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de-DE" i="1">
                            <a:latin typeface="Cambria Math" panose="02040503050406030204" pitchFamily="18" charset="0"/>
                          </a:rPr>
                          <m:t>𝑤</m:t>
                        </m:r>
                      </m:sub>
                    </m:sSub>
                  </m:oMath>
                </a14:m>
                <a:r>
                  <a:rPr lang="en-US" dirty="0"/>
                  <a:t>…Initial total mass (including propellant – i.e. wet mass) [kg]</a:t>
                </a:r>
              </a:p>
              <a:p>
                <a:pPr marL="450850" indent="0">
                  <a:lnSpc>
                    <a:spcPct val="110000"/>
                  </a:lnSpc>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de-DE" i="1">
                            <a:latin typeface="Cambria Math" panose="02040503050406030204" pitchFamily="18" charset="0"/>
                          </a:rPr>
                          <m:t>𝑑</m:t>
                        </m:r>
                      </m:sub>
                    </m:sSub>
                  </m:oMath>
                </a14:m>
                <a:r>
                  <a:rPr lang="en-US" dirty="0"/>
                  <a:t>…Final total mass (without propellant – i.e. dry mass) [kg]</a:t>
                </a:r>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62780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Example: H2A launch vehicle with liquid</a:t>
            </a:r>
            <a:br>
              <a:rPr lang="en-US" dirty="0"/>
            </a:br>
            <a:r>
              <a:rPr lang="en-US" dirty="0"/>
              <a:t>main engine LE7A with exhaust </a:t>
            </a:r>
            <a:br>
              <a:rPr lang="en-US" dirty="0"/>
            </a:br>
            <a:r>
              <a:rPr lang="en-US" dirty="0"/>
              <a:t>velocity of 4.31 km / s and two solid</a:t>
            </a:r>
            <a:br>
              <a:rPr lang="en-US" dirty="0"/>
            </a:br>
            <a:r>
              <a:rPr lang="en-US" dirty="0"/>
              <a:t>rocket booster SRB with exhaust </a:t>
            </a:r>
            <a:br>
              <a:rPr lang="en-US" dirty="0"/>
            </a:br>
            <a:r>
              <a:rPr lang="en-US" dirty="0"/>
              <a:t>velocity of 2.78 km / 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3">
            <a:extLst>
              <a:ext uri="{FF2B5EF4-FFF2-40B4-BE49-F238E27FC236}">
                <a16:creationId xmlns:a16="http://schemas.microsoft.com/office/drawing/2014/main" id="{4E91C0C8-0191-4CC2-9E79-D4FD77299DF2}"/>
              </a:ext>
            </a:extLst>
          </p:cNvPr>
          <p:cNvPicPr/>
          <p:nvPr/>
        </p:nvPicPr>
        <p:blipFill>
          <a:blip r:embed="rId2" cstate="print"/>
          <a:stretch>
            <a:fillRect/>
          </a:stretch>
        </p:blipFill>
        <p:spPr>
          <a:xfrm>
            <a:off x="7772401" y="849959"/>
            <a:ext cx="3626415" cy="5701282"/>
          </a:xfrm>
          <a:prstGeom prst="rect">
            <a:avLst/>
          </a:prstGeom>
        </p:spPr>
      </p:pic>
    </p:spTree>
    <p:extLst>
      <p:ext uri="{BB962C8B-B14F-4D97-AF65-F5344CB8AC3E}">
        <p14:creationId xmlns:p14="http://schemas.microsoft.com/office/powerpoint/2010/main" val="3196360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Performance of a launch vehicle using different parallel stages can be assessed by using the effective exhaust velocity</a:t>
                </a:r>
              </a:p>
              <a:p>
                <a:r>
                  <a:rPr lang="en-US" dirty="0"/>
                  <a:t>Effective exhaust velocity</a:t>
                </a:r>
              </a:p>
              <a:p>
                <a:pPr marL="0" indent="0" algn="ctr">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𝐹</m:t>
                              </m:r>
                            </m:e>
                            <m:sub>
                              <m:r>
                                <a:rPr lang="de-DE" i="1">
                                  <a:latin typeface="Cambria Math" panose="02040503050406030204" pitchFamily="18" charset="0"/>
                                  <a:ea typeface="Cambria Math" panose="02040503050406030204" pitchFamily="18" charset="0"/>
                                </a:rPr>
                                <m:t>𝑡𝑜𝑡</m:t>
                              </m:r>
                            </m:sub>
                          </m:sSub>
                        </m:num>
                        <m:den>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𝑚</m:t>
                                  </m:r>
                                </m:e>
                              </m:acc>
                            </m:e>
                            <m:sub>
                              <m:r>
                                <a:rPr lang="de-DE" i="1">
                                  <a:latin typeface="Cambria Math" panose="02040503050406030204" pitchFamily="18" charset="0"/>
                                  <a:ea typeface="Cambria Math" panose="02040503050406030204" pitchFamily="18" charset="0"/>
                                </a:rPr>
                                <m:t>𝑡𝑜𝑡</m:t>
                              </m:r>
                            </m:sub>
                          </m:sSub>
                        </m:den>
                      </m:f>
                    </m:oMath>
                  </m:oMathPara>
                </a14:m>
                <a:endParaRPr lang="en-US" dirty="0"/>
              </a:p>
              <a:p>
                <a:pPr marL="450850" indent="0">
                  <a:buNone/>
                </a:pPr>
                <a:r>
                  <a:rPr lang="en-US" dirty="0"/>
                  <a:t>with </a:t>
                </a:r>
                <a:r>
                  <a:rPr lang="en-US" dirty="0" err="1"/>
                  <a:t>F</a:t>
                </a:r>
                <a:r>
                  <a:rPr lang="en-US" baseline="-25000" dirty="0" err="1"/>
                  <a:t>tot</a:t>
                </a:r>
                <a:r>
                  <a:rPr lang="en-US" dirty="0"/>
                  <a:t> as sum of all thrust levels</a:t>
                </a:r>
              </a:p>
              <a:p>
                <a:pPr marL="450850" lvl="1"/>
                <a:r>
                  <a:rPr lang="en-US" sz="2400" dirty="0"/>
                  <a:t>Example: H2A launch vehicle with one main liquid engine (1100 </a:t>
                </a:r>
                <a:r>
                  <a:rPr lang="en-US" sz="2400" dirty="0" err="1"/>
                  <a:t>kN</a:t>
                </a:r>
                <a:r>
                  <a:rPr lang="en-US" sz="2400" dirty="0"/>
                  <a:t> and 260 kg / s) and two solid rocket boosters (2500 </a:t>
                </a:r>
                <a:r>
                  <a:rPr lang="en-US" sz="2400" dirty="0" err="1"/>
                  <a:t>kN</a:t>
                </a:r>
                <a:r>
                  <a:rPr lang="en-US" sz="2400" dirty="0"/>
                  <a:t> and 900 kg / s)</a:t>
                </a:r>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78"/>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65708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Example: H2A launch vehicle performance</a:t>
                </a:r>
              </a:p>
              <a:p>
                <a:r>
                  <a:rPr lang="en-US" dirty="0"/>
                  <a:t>Effective exhaust velocity</a:t>
                </a:r>
              </a:p>
              <a:p>
                <a:pPr marL="0" indent="0" algn="ctr">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(1100+2500+2500)</m:t>
                          </m:r>
                        </m:num>
                        <m:den>
                          <m:r>
                            <a:rPr lang="de-DE" b="0" i="1" smtClean="0">
                              <a:latin typeface="Cambria Math" panose="02040503050406030204" pitchFamily="18" charset="0"/>
                              <a:ea typeface="Cambria Math" panose="02040503050406030204" pitchFamily="18" charset="0"/>
                            </a:rPr>
                            <m:t>(260+900+900)</m:t>
                          </m:r>
                        </m:den>
                      </m:f>
                      <m:r>
                        <a:rPr lang="de-DE" b="0" i="1" smtClean="0">
                          <a:latin typeface="Cambria Math" panose="02040503050406030204" pitchFamily="18" charset="0"/>
                          <a:ea typeface="Cambria Math" panose="02040503050406030204" pitchFamily="18" charset="0"/>
                        </a:rPr>
                        <m:t>=2.96 </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𝑘𝑚</m:t>
                          </m:r>
                        </m:num>
                        <m:den>
                          <m:r>
                            <a:rPr lang="de-DE" b="0" i="1" smtClean="0">
                              <a:latin typeface="Cambria Math" panose="02040503050406030204" pitchFamily="18" charset="0"/>
                              <a:ea typeface="Cambria Math" panose="02040503050406030204" pitchFamily="18" charset="0"/>
                            </a:rPr>
                            <m:t>𝑠</m:t>
                          </m:r>
                        </m:den>
                      </m:f>
                    </m:oMath>
                  </m:oMathPara>
                </a14:m>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1125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Second part is linked to engine / throat / nozzle performance with flow parameter </a:t>
            </a:r>
            <a:r>
              <a:rPr lang="el-GR" dirty="0"/>
              <a:t>ρ</a:t>
            </a:r>
            <a:r>
              <a:rPr lang="de-DE" dirty="0"/>
              <a:t>…</a:t>
            </a:r>
            <a:r>
              <a:rPr lang="de-DE" dirty="0" err="1"/>
              <a:t>density</a:t>
            </a:r>
            <a:r>
              <a:rPr lang="de-DE" dirty="0"/>
              <a:t>, p…</a:t>
            </a:r>
            <a:r>
              <a:rPr lang="de-DE" dirty="0" err="1"/>
              <a:t>pressure</a:t>
            </a:r>
            <a:r>
              <a:rPr lang="de-DE" dirty="0"/>
              <a:t>, T…</a:t>
            </a:r>
            <a:r>
              <a:rPr lang="de-DE" dirty="0" err="1"/>
              <a:t>temperature</a:t>
            </a:r>
            <a:r>
              <a:rPr lang="de-DE" dirty="0"/>
              <a:t> and v…</a:t>
            </a:r>
            <a:r>
              <a:rPr lang="de-DE" dirty="0" err="1"/>
              <a:t>velocity</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E095E17-4EAC-498C-823E-3B330ED8ECF5}"/>
              </a:ext>
            </a:extLst>
          </p:cNvPr>
          <p:cNvPicPr>
            <a:picLocks noChangeAspect="1"/>
          </p:cNvPicPr>
          <p:nvPr/>
        </p:nvPicPr>
        <p:blipFill>
          <a:blip r:embed="rId2"/>
          <a:stretch>
            <a:fillRect/>
          </a:stretch>
        </p:blipFill>
        <p:spPr>
          <a:xfrm>
            <a:off x="3440668" y="3615086"/>
            <a:ext cx="6330664" cy="3242914"/>
          </a:xfrm>
          <a:prstGeom prst="rect">
            <a:avLst/>
          </a:prstGeom>
          <a:solidFill>
            <a:schemeClr val="bg1"/>
          </a:solidFill>
        </p:spPr>
      </p:pic>
    </p:spTree>
    <p:extLst>
      <p:ext uri="{BB962C8B-B14F-4D97-AF65-F5344CB8AC3E}">
        <p14:creationId xmlns:p14="http://schemas.microsoft.com/office/powerpoint/2010/main" val="1927641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Basic considerations are:</a:t>
            </a:r>
          </a:p>
          <a:p>
            <a:pPr lvl="1"/>
            <a:r>
              <a:rPr lang="en-US" sz="2000" dirty="0"/>
              <a:t>Steady flow: All flow variables are independent on the time</a:t>
            </a:r>
          </a:p>
          <a:p>
            <a:pPr lvl="1"/>
            <a:r>
              <a:rPr lang="en-US" sz="2000" dirty="0"/>
              <a:t>Quasi-1D flow: All flow variables are function of the axial coordinate</a:t>
            </a:r>
          </a:p>
          <a:p>
            <a:pPr lvl="1">
              <a:tabLst>
                <a:tab pos="2914650" algn="l"/>
                <a:tab pos="3262629" algn="l"/>
                <a:tab pos="3643629" algn="l"/>
                <a:tab pos="4711700" algn="l"/>
                <a:tab pos="5059680" algn="l"/>
              </a:tabLst>
            </a:pPr>
            <a:r>
              <a:rPr lang="en-US" sz="2000" dirty="0"/>
              <a:t>Adiabatic flow: No heat transfer to the flow</a:t>
            </a:r>
          </a:p>
          <a:p>
            <a:pPr lvl="1">
              <a:tabLst>
                <a:tab pos="1668145" algn="l"/>
              </a:tabLst>
            </a:pPr>
            <a:r>
              <a:rPr lang="en-US" sz="2000" dirty="0"/>
              <a:t>Ideal gas relation is given</a:t>
            </a:r>
          </a:p>
          <a:p>
            <a:pPr lvl="1">
              <a:tabLst>
                <a:tab pos="2172970" algn="l"/>
              </a:tabLst>
            </a:pPr>
            <a:r>
              <a:rPr lang="en-US" sz="2000" dirty="0"/>
              <a:t>No viscosity: No momentum loss to the wall</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690119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p>
              <a:p>
                <a:r>
                  <a:rPr lang="en-US" dirty="0"/>
                  <a:t>Recap: Thrust is linked to mass flow rate, exhaust velocity and engine nozzle parameter</a:t>
                </a:r>
              </a:p>
              <a:p>
                <a:pPr marL="0" indent="0" algn="ctr">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λ</m:t>
                      </m:r>
                      <m:r>
                        <a:rPr lang="de-DE"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𝑚</m:t>
                              </m:r>
                            </m:e>
                          </m:acc>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𝑒</m:t>
                          </m:r>
                        </m:sub>
                      </m:sSub>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𝑒</m:t>
                              </m:r>
                            </m:sub>
                          </m:sSub>
                          <m:r>
                            <a:rPr lang="de-DE"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𝑎</m:t>
                              </m:r>
                            </m:sub>
                          </m:sSub>
                        </m:e>
                      </m:d>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𝑒</m:t>
                          </m:r>
                        </m:sub>
                      </m:sSub>
                      <m:r>
                        <a:rPr lang="de-DE" b="0" i="1" smtClean="0">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marL="450850" indent="0">
                  <a:buNone/>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𝐹</m:t>
                        </m:r>
                      </m:e>
                      <m:sub>
                        <m:r>
                          <a:rPr lang="de-DE" b="0" i="1" smtClean="0">
                            <a:latin typeface="Cambria Math" panose="02040503050406030204" pitchFamily="18" charset="0"/>
                            <a:ea typeface="Cambria Math" panose="02040503050406030204" pitchFamily="18" charset="0"/>
                          </a:rPr>
                          <m:t>𝑝</m:t>
                        </m:r>
                      </m:sub>
                    </m:sSub>
                  </m:oMath>
                </a14:m>
                <a:r>
                  <a:rPr lang="en-US" dirty="0"/>
                  <a:t>...Pressure thrust magnitude [N] </a:t>
                </a:r>
              </a:p>
              <a:p>
                <a:pPr marL="450850" indent="0">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𝑒</m:t>
                        </m:r>
                      </m:sub>
                    </m:sSub>
                  </m:oMath>
                </a14:m>
                <a:r>
                  <a:rPr lang="en-US" dirty="0"/>
                  <a:t>…Nozzle exit pressure [N/m²]</a:t>
                </a:r>
              </a:p>
              <a:p>
                <a:pPr marL="450850" indent="0">
                  <a:buNone/>
                </a:pPr>
                <a14:m>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𝑎</m:t>
                        </m:r>
                      </m:sub>
                    </m:sSub>
                  </m:oMath>
                </a14:m>
                <a:r>
                  <a:rPr lang="en-US" dirty="0"/>
                  <a:t>…Ambient pressure [N/m²]</a:t>
                </a:r>
              </a:p>
              <a:p>
                <a:pPr marL="450850" indent="0">
                  <a:buNone/>
                </a:pP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𝑒</m:t>
                        </m:r>
                      </m:sub>
                    </m:sSub>
                  </m:oMath>
                </a14:m>
                <a:r>
                  <a:rPr lang="en-US" dirty="0"/>
                  <a:t>…Nozzle exit cross-sectional area [m²]</a:t>
                </a:r>
              </a:p>
              <a:p>
                <a:pPr marL="450850" indent="0">
                  <a:buNone/>
                </a:pPr>
                <a14:m>
                  <m:oMath xmlns:m="http://schemas.openxmlformats.org/officeDocument/2006/math">
                    <m:r>
                      <m:rPr>
                        <m:sty m:val="p"/>
                      </m:rPr>
                      <a:rPr lang="el-GR" i="1">
                        <a:latin typeface="Cambria Math" panose="02040503050406030204" pitchFamily="18" charset="0"/>
                        <a:ea typeface="Cambria Math" panose="02040503050406030204" pitchFamily="18" charset="0"/>
                      </a:rPr>
                      <m:t>λ</m:t>
                    </m:r>
                  </m:oMath>
                </a14:m>
                <a:r>
                  <a:rPr lang="en-US" dirty="0"/>
                  <a:t>…Nozzle efficiency [-] (typical range between 0.85 – 0.98)</a:t>
                </a:r>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296"/>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27166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Recap: Thrust is linked to mass flow rate, exhaust velocity and engine nozzle parameter</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334515F-E4A0-4108-881C-942E4E026C56}"/>
              </a:ext>
            </a:extLst>
          </p:cNvPr>
          <p:cNvPicPr>
            <a:picLocks noChangeAspect="1"/>
          </p:cNvPicPr>
          <p:nvPr/>
        </p:nvPicPr>
        <p:blipFill>
          <a:blip r:embed="rId2"/>
          <a:stretch>
            <a:fillRect/>
          </a:stretch>
        </p:blipFill>
        <p:spPr>
          <a:xfrm>
            <a:off x="2932723" y="3538849"/>
            <a:ext cx="6326554" cy="3234446"/>
          </a:xfrm>
          <a:prstGeom prst="rect">
            <a:avLst/>
          </a:prstGeom>
          <a:solidFill>
            <a:schemeClr val="bg1"/>
          </a:solidFill>
        </p:spPr>
      </p:pic>
    </p:spTree>
    <p:extLst>
      <p:ext uri="{BB962C8B-B14F-4D97-AF65-F5344CB8AC3E}">
        <p14:creationId xmlns:p14="http://schemas.microsoft.com/office/powerpoint/2010/main" val="2871270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Recap: Thrust is linked to mass flow rate, exhaust velocity and engine nozzle parameter</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EC42B3B-FEFB-452E-A2D9-C6B233663F65}"/>
              </a:ext>
            </a:extLst>
          </p:cNvPr>
          <p:cNvPicPr>
            <a:picLocks noChangeAspect="1"/>
          </p:cNvPicPr>
          <p:nvPr/>
        </p:nvPicPr>
        <p:blipFill>
          <a:blip r:embed="rId2"/>
          <a:stretch>
            <a:fillRect/>
          </a:stretch>
        </p:blipFill>
        <p:spPr>
          <a:xfrm>
            <a:off x="2736026" y="3429000"/>
            <a:ext cx="7739948" cy="3333961"/>
          </a:xfrm>
          <a:prstGeom prst="rect">
            <a:avLst/>
          </a:prstGeom>
          <a:solidFill>
            <a:schemeClr val="bg1"/>
          </a:solidFill>
        </p:spPr>
      </p:pic>
    </p:spTree>
    <p:extLst>
      <p:ext uri="{BB962C8B-B14F-4D97-AF65-F5344CB8AC3E}">
        <p14:creationId xmlns:p14="http://schemas.microsoft.com/office/powerpoint/2010/main" val="39704857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Important parameter are also speed of sound (propagation velocity of small disturbances) and the Mach number M (ratio of the flow velocity to the local speed of sound)</a:t>
                </a:r>
              </a:p>
              <a:p>
                <a:r>
                  <a:rPr lang="en-US" dirty="0"/>
                  <a:t>Speed of sound</a:t>
                </a:r>
              </a:p>
              <a:p>
                <a:pPr marL="0" indent="0" algn="ctr">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m:rPr>
                              <m:sty m:val="p"/>
                            </m:rPr>
                            <a:rPr lang="el-GR" b="0" i="1" smtClean="0">
                              <a:latin typeface="Cambria Math" panose="02040503050406030204" pitchFamily="18" charset="0"/>
                              <a:ea typeface="Cambria Math" panose="02040503050406030204" pitchFamily="18" charset="0"/>
                            </a:rPr>
                            <m:t>γ</m:t>
                          </m:r>
                          <m:r>
                            <a:rPr lang="de-DE" b="0" i="1" smtClean="0">
                              <a:latin typeface="Cambria Math" panose="02040503050406030204" pitchFamily="18" charset="0"/>
                              <a:ea typeface="Cambria Math" panose="02040503050406030204" pitchFamily="18" charset="0"/>
                            </a:rPr>
                            <m:t>𝑅𝑇</m:t>
                          </m:r>
                        </m:e>
                      </m:rad>
                    </m:oMath>
                  </m:oMathPara>
                </a14:m>
                <a:endParaRPr lang="en-US" dirty="0"/>
              </a:p>
              <a:p>
                <a:r>
                  <a:rPr lang="en-US" dirty="0"/>
                  <a:t>Mach number</a:t>
                </a:r>
              </a:p>
              <a:p>
                <a:pPr marL="0" indent="0" algn="ctr">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𝑀𝑎</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𝑣</m:t>
                          </m:r>
                        </m:num>
                        <m:den>
                          <m:r>
                            <a:rPr lang="de-DE" b="0" i="1" smtClean="0">
                              <a:latin typeface="Cambria Math" panose="02040503050406030204" pitchFamily="18" charset="0"/>
                              <a:ea typeface="Cambria Math" panose="02040503050406030204" pitchFamily="18" charset="0"/>
                            </a:rPr>
                            <m:t>𝑎</m:t>
                          </m:r>
                        </m:den>
                      </m:f>
                    </m:oMath>
                  </m:oMathPara>
                </a14:m>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D21DCCF-4E25-4CBC-8FB2-396181F44FB4}"/>
              </a:ext>
            </a:extLst>
          </p:cNvPr>
          <p:cNvPicPr>
            <a:picLocks noChangeAspect="1"/>
          </p:cNvPicPr>
          <p:nvPr/>
        </p:nvPicPr>
        <p:blipFill>
          <a:blip r:embed="rId3"/>
          <a:stretch>
            <a:fillRect/>
          </a:stretch>
        </p:blipFill>
        <p:spPr>
          <a:xfrm>
            <a:off x="7806435" y="3972433"/>
            <a:ext cx="3179064" cy="644652"/>
          </a:xfrm>
          <a:prstGeom prst="rect">
            <a:avLst/>
          </a:prstGeom>
        </p:spPr>
      </p:pic>
    </p:spTree>
    <p:extLst>
      <p:ext uri="{BB962C8B-B14F-4D97-AF65-F5344CB8AC3E}">
        <p14:creationId xmlns:p14="http://schemas.microsoft.com/office/powerpoint/2010/main" val="3349510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Ma number is important in</a:t>
            </a:r>
            <a:br>
              <a:rPr lang="en-US" dirty="0"/>
            </a:br>
            <a:r>
              <a:rPr lang="en-US" dirty="0"/>
              <a:t>terms of flow acceleration /</a:t>
            </a:r>
            <a:br>
              <a:rPr lang="en-US" dirty="0"/>
            </a:br>
            <a:r>
              <a:rPr lang="en-US" dirty="0"/>
              <a:t>deceleration for different</a:t>
            </a:r>
            <a:br>
              <a:rPr lang="en-US" dirty="0"/>
            </a:br>
            <a:r>
              <a:rPr lang="en-US" dirty="0"/>
              <a:t>nozzle types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0BCE0F5-4196-47E0-96C5-E41847327F6A}"/>
              </a:ext>
            </a:extLst>
          </p:cNvPr>
          <p:cNvPicPr>
            <a:picLocks noChangeAspect="1"/>
          </p:cNvPicPr>
          <p:nvPr/>
        </p:nvPicPr>
        <p:blipFill>
          <a:blip r:embed="rId2"/>
          <a:stretch>
            <a:fillRect/>
          </a:stretch>
        </p:blipFill>
        <p:spPr>
          <a:xfrm>
            <a:off x="7806435" y="4226433"/>
            <a:ext cx="3179064" cy="644652"/>
          </a:xfrm>
          <a:prstGeom prst="rect">
            <a:avLst/>
          </a:prstGeom>
        </p:spPr>
      </p:pic>
      <p:pic>
        <p:nvPicPr>
          <p:cNvPr id="10" name="Grafik 9">
            <a:extLst>
              <a:ext uri="{FF2B5EF4-FFF2-40B4-BE49-F238E27FC236}">
                <a16:creationId xmlns:a16="http://schemas.microsoft.com/office/drawing/2014/main" id="{3B18E09B-2F79-4A95-BF6A-8BFC1FB70F4B}"/>
              </a:ext>
            </a:extLst>
          </p:cNvPr>
          <p:cNvPicPr>
            <a:picLocks noChangeAspect="1"/>
          </p:cNvPicPr>
          <p:nvPr/>
        </p:nvPicPr>
        <p:blipFill>
          <a:blip r:embed="rId3"/>
          <a:stretch>
            <a:fillRect/>
          </a:stretch>
        </p:blipFill>
        <p:spPr>
          <a:xfrm>
            <a:off x="5843907" y="2731423"/>
            <a:ext cx="5489730" cy="3916595"/>
          </a:xfrm>
          <a:prstGeom prst="rect">
            <a:avLst/>
          </a:prstGeom>
          <a:solidFill>
            <a:schemeClr val="bg1"/>
          </a:solidFill>
        </p:spPr>
      </p:pic>
      <p:sp>
        <p:nvSpPr>
          <p:cNvPr id="11" name="Textfeld 10">
            <a:extLst>
              <a:ext uri="{FF2B5EF4-FFF2-40B4-BE49-F238E27FC236}">
                <a16:creationId xmlns:a16="http://schemas.microsoft.com/office/drawing/2014/main" id="{A1260A0A-52C8-4F29-8FD1-EBCA644044E1}"/>
              </a:ext>
            </a:extLst>
          </p:cNvPr>
          <p:cNvSpPr txBox="1"/>
          <p:nvPr/>
        </p:nvSpPr>
        <p:spPr>
          <a:xfrm>
            <a:off x="6357408" y="3818020"/>
            <a:ext cx="736099" cy="307777"/>
          </a:xfrm>
          <a:prstGeom prst="rect">
            <a:avLst/>
          </a:prstGeom>
          <a:noFill/>
        </p:spPr>
        <p:txBody>
          <a:bodyPr wrap="none" rtlCol="0">
            <a:spAutoFit/>
          </a:bodyPr>
          <a:lstStyle/>
          <a:p>
            <a:r>
              <a:rPr lang="en-US" dirty="0"/>
              <a:t>Ma &lt; 1</a:t>
            </a:r>
          </a:p>
        </p:txBody>
      </p:sp>
      <p:sp>
        <p:nvSpPr>
          <p:cNvPr id="12" name="Textfeld 11">
            <a:extLst>
              <a:ext uri="{FF2B5EF4-FFF2-40B4-BE49-F238E27FC236}">
                <a16:creationId xmlns:a16="http://schemas.microsoft.com/office/drawing/2014/main" id="{73C4F8D9-C7BA-409C-9D20-045C1EA0C765}"/>
              </a:ext>
            </a:extLst>
          </p:cNvPr>
          <p:cNvSpPr txBox="1"/>
          <p:nvPr/>
        </p:nvSpPr>
        <p:spPr>
          <a:xfrm>
            <a:off x="6357407" y="5549548"/>
            <a:ext cx="736099" cy="307777"/>
          </a:xfrm>
          <a:prstGeom prst="rect">
            <a:avLst/>
          </a:prstGeom>
          <a:noFill/>
        </p:spPr>
        <p:txBody>
          <a:bodyPr wrap="none" rtlCol="0">
            <a:spAutoFit/>
          </a:bodyPr>
          <a:lstStyle/>
          <a:p>
            <a:r>
              <a:rPr lang="en-US" dirty="0"/>
              <a:t>Ma &gt; 1</a:t>
            </a:r>
          </a:p>
        </p:txBody>
      </p:sp>
    </p:spTree>
    <p:extLst>
      <p:ext uri="{BB962C8B-B14F-4D97-AF65-F5344CB8AC3E}">
        <p14:creationId xmlns:p14="http://schemas.microsoft.com/office/powerpoint/2010/main" val="424201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pPr>
                  <a:lnSpc>
                    <a:spcPct val="110000"/>
                  </a:lnSpc>
                </a:pPr>
                <a:r>
                  <a:rPr lang="en-US" dirty="0"/>
                  <a:t>Basic rocket equation (Tsiolkovsky rocket equation</a:t>
                </a:r>
                <a:r>
                  <a:rPr lang="en-US" b="0" i="0" dirty="0">
                    <a:solidFill>
                      <a:srgbClr val="000000"/>
                    </a:solidFill>
                    <a:effectLst/>
                    <a:latin typeface="Linux Libertine"/>
                  </a:rPr>
                  <a:t>)</a:t>
                </a:r>
                <a:endParaRPr lang="en-US" i="1" dirty="0">
                  <a:latin typeface="Cambria Math" panose="02040503050406030204" pitchFamily="18" charset="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𝑤</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en-US"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f>
                            <m:fPr>
                              <m:ctrlPr>
                                <a:rPr lang="de-DE"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m:t>
                              </m:r>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𝑒</m:t>
                                  </m:r>
                                </m:sub>
                              </m:sSub>
                            </m:den>
                          </m:f>
                        </m:sup>
                      </m:sSup>
                    </m:oMath>
                  </m:oMathPara>
                </a14:m>
                <a:endParaRPr lang="de-DE" i="1" dirty="0">
                  <a:latin typeface="Cambria Math" panose="02040503050406030204" pitchFamily="18" charset="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𝑝</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den>
                      </m:f>
                      <m:r>
                        <a:rPr lang="en-US"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f>
                            <m:fPr>
                              <m:ctrlPr>
                                <a:rPr lang="de-DE"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m:t>
                              </m:r>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𝑒</m:t>
                                  </m:r>
                                </m:sub>
                              </m:sSub>
                            </m:den>
                          </m:f>
                        </m:sup>
                      </m:sSup>
                    </m:oMath>
                  </m:oMathPara>
                </a14:m>
                <a:endParaRPr lang="en-US" b="0" dirty="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f>
                            <m:fPr>
                              <m:ctrlPr>
                                <a:rPr lang="de-DE"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m:t>
                              </m:r>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𝑒</m:t>
                                  </m:r>
                                </m:sub>
                              </m:sSub>
                            </m:den>
                          </m:f>
                        </m:sup>
                      </m:sSup>
                    </m:oMath>
                  </m:oMathPara>
                </a14:m>
                <a:endParaRPr lang="en-US" b="0" dirty="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f>
                            <m:fPr>
                              <m:ctrlPr>
                                <a:rPr lang="de-DE"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m:t>
                              </m:r>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𝑒</m:t>
                                  </m:r>
                                </m:sub>
                              </m:sSub>
                            </m:den>
                          </m:f>
                        </m:sup>
                      </m:sSup>
                      <m:r>
                        <a:rPr lang="de-DE"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oMath>
                  </m:oMathPara>
                </a14:m>
                <a:endParaRPr lang="en-US" b="0" dirty="0">
                  <a:ea typeface="Cambria Math" panose="02040503050406030204" pitchFamily="18" charset="0"/>
                </a:endParaRPr>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50472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Once the flow reaches to Ma = 1 at the throat (= choked conditions),  only downstream conditions determine the flow rate</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F3E8935D-4475-42B4-AB26-41B7C4A543DD}"/>
              </a:ext>
            </a:extLst>
          </p:cNvPr>
          <p:cNvPicPr>
            <a:picLocks noChangeAspect="1"/>
          </p:cNvPicPr>
          <p:nvPr/>
        </p:nvPicPr>
        <p:blipFill>
          <a:blip r:embed="rId2"/>
          <a:stretch>
            <a:fillRect/>
          </a:stretch>
        </p:blipFill>
        <p:spPr>
          <a:xfrm>
            <a:off x="2007330" y="3358896"/>
            <a:ext cx="9197340" cy="3499104"/>
          </a:xfrm>
          <a:prstGeom prst="rect">
            <a:avLst/>
          </a:prstGeom>
          <a:solidFill>
            <a:schemeClr val="bg1"/>
          </a:solidFill>
        </p:spPr>
      </p:pic>
    </p:spTree>
    <p:extLst>
      <p:ext uri="{BB962C8B-B14F-4D97-AF65-F5344CB8AC3E}">
        <p14:creationId xmlns:p14="http://schemas.microsoft.com/office/powerpoint/2010/main" val="41780299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Thrust equation using the thrust coefficient (thrust coefficient is depending on the aperture ratio and the gas type and is expressing the acceleration of the gas by the nozzle)</a:t>
                </a:r>
                <a:br>
                  <a:rPr lang="en-US" dirty="0"/>
                </a:br>
                <a:br>
                  <a:rPr lang="en-US" dirty="0"/>
                </a:br>
                <a14:m>
                  <m:oMath xmlns:m="http://schemas.openxmlformats.org/officeDocument/2006/math">
                    <m:r>
                      <a:rPr lang="de-DE" sz="2400" b="0" i="1" smtClean="0">
                        <a:latin typeface="Cambria Math" panose="02040503050406030204" pitchFamily="18" charset="0"/>
                        <a:ea typeface="Cambria Math" panose="02040503050406030204" pitchFamily="18" charset="0"/>
                      </a:rPr>
                      <m:t>𝐹</m:t>
                    </m:r>
                    <m:r>
                      <a:rPr lang="de-DE" sz="2400" i="1" smtClean="0">
                        <a:latin typeface="Cambria Math" panose="02040503050406030204" pitchFamily="18" charset="0"/>
                        <a:ea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𝐴</m:t>
                        </m:r>
                      </m:e>
                      <m:sub>
                        <m:r>
                          <a:rPr lang="de-DE" sz="2400" i="1">
                            <a:latin typeface="Cambria Math" panose="02040503050406030204" pitchFamily="18" charset="0"/>
                            <a:ea typeface="Cambria Math" panose="02040503050406030204" pitchFamily="18" charset="0"/>
                          </a:rPr>
                          <m:t>𝑡</m:t>
                        </m:r>
                      </m:sub>
                    </m:sSub>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𝑝</m:t>
                        </m:r>
                      </m:e>
                      <m:sub>
                        <m:r>
                          <a:rPr lang="de-DE" sz="2400" i="1">
                            <a:latin typeface="Cambria Math" panose="02040503050406030204" pitchFamily="18" charset="0"/>
                            <a:ea typeface="Cambria Math" panose="02040503050406030204" pitchFamily="18" charset="0"/>
                          </a:rPr>
                          <m:t>𝐶</m:t>
                        </m:r>
                      </m:sub>
                    </m:sSub>
                    <m:r>
                      <m:rPr>
                        <m:sty m:val="p"/>
                      </m:rPr>
                      <a:rPr lang="el-GR" sz="2400" i="1">
                        <a:latin typeface="Cambria Math" panose="02040503050406030204" pitchFamily="18" charset="0"/>
                        <a:ea typeface="Cambria Math" panose="02040503050406030204" pitchFamily="18" charset="0"/>
                      </a:rPr>
                      <m:t>γ</m:t>
                    </m:r>
                    <m:rad>
                      <m:radPr>
                        <m:degHide m:val="on"/>
                        <m:ctrlPr>
                          <a:rPr lang="de-DE" sz="2400" i="1" smtClean="0">
                            <a:latin typeface="Cambria Math" panose="02040503050406030204" pitchFamily="18" charset="0"/>
                            <a:ea typeface="Cambria Math" panose="02040503050406030204" pitchFamily="18" charset="0"/>
                          </a:rPr>
                        </m:ctrlPr>
                      </m:radPr>
                      <m:deg/>
                      <m:e>
                        <m:r>
                          <a:rPr lang="de-DE" sz="2400" b="0" i="1" smtClean="0">
                            <a:latin typeface="Cambria Math" panose="02040503050406030204" pitchFamily="18" charset="0"/>
                            <a:ea typeface="Cambria Math" panose="02040503050406030204" pitchFamily="18" charset="0"/>
                          </a:rPr>
                          <m:t> (</m:t>
                        </m:r>
                        <m:f>
                          <m:fPr>
                            <m:ctrlPr>
                              <a:rPr lang="de-DE" sz="2400" b="0" i="1" smtClean="0">
                                <a:latin typeface="Cambria Math" panose="02040503050406030204" pitchFamily="18" charset="0"/>
                                <a:ea typeface="Cambria Math" panose="02040503050406030204" pitchFamily="18" charset="0"/>
                              </a:rPr>
                            </m:ctrlPr>
                          </m:fPr>
                          <m:num>
                            <m:r>
                              <a:rPr lang="de-DE" sz="2400" b="0" i="1" smtClean="0">
                                <a:latin typeface="Cambria Math" panose="02040503050406030204" pitchFamily="18" charset="0"/>
                                <a:ea typeface="Cambria Math" panose="02040503050406030204" pitchFamily="18" charset="0"/>
                              </a:rPr>
                              <m:t>2</m:t>
                            </m:r>
                          </m:num>
                          <m:den>
                            <m:r>
                              <m:rPr>
                                <m:sty m:val="p"/>
                              </m:rPr>
                              <a:rPr lang="el-GR" sz="2400" i="1">
                                <a:latin typeface="Cambria Math" panose="02040503050406030204" pitchFamily="18" charset="0"/>
                                <a:ea typeface="Cambria Math" panose="02040503050406030204" pitchFamily="18" charset="0"/>
                              </a:rPr>
                              <m:t>γ</m:t>
                            </m:r>
                            <m:r>
                              <a:rPr lang="de-DE" sz="2400" b="0" i="1" smtClean="0">
                                <a:latin typeface="Cambria Math" panose="02040503050406030204" pitchFamily="18" charset="0"/>
                                <a:ea typeface="Cambria Math" panose="02040503050406030204" pitchFamily="18" charset="0"/>
                              </a:rPr>
                              <m:t>−1</m:t>
                            </m:r>
                          </m:den>
                        </m:f>
                        <m:r>
                          <a:rPr lang="de-DE" sz="2400" b="0" i="1" smtClean="0">
                            <a:latin typeface="Cambria Math" panose="02040503050406030204" pitchFamily="18" charset="0"/>
                            <a:ea typeface="Cambria Math" panose="02040503050406030204" pitchFamily="18" charset="0"/>
                          </a:rPr>
                          <m:t>)</m:t>
                        </m:r>
                        <m:sSup>
                          <m:sSupPr>
                            <m:ctrlPr>
                              <a:rPr lang="en-US" sz="2400" i="1" dirty="0" smtClean="0">
                                <a:latin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2</m:t>
                                </m:r>
                              </m:num>
                              <m:den>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+1</m:t>
                                </m:r>
                              </m:den>
                            </m:f>
                            <m:r>
                              <m:rPr>
                                <m:nor/>
                              </m:rPr>
                              <a:rPr lang="en-US" sz="2400" dirty="0"/>
                              <m:t>)</m:t>
                            </m:r>
                          </m:e>
                          <m:sup>
                            <m:d>
                              <m:dPr>
                                <m:ctrlPr>
                                  <a:rPr lang="de-DE" sz="2400" b="0" i="1" dirty="0" smtClean="0">
                                    <a:latin typeface="Cambria Math" panose="02040503050406030204" pitchFamily="18" charset="0"/>
                                  </a:rPr>
                                </m:ctrlPr>
                              </m:dPr>
                              <m:e>
                                <m:f>
                                  <m:fPr>
                                    <m:ctrlPr>
                                      <a:rPr lang="en-US" sz="2400" i="1" dirty="0" smtClean="0">
                                        <a:latin typeface="Cambria Math" panose="02040503050406030204" pitchFamily="18" charset="0"/>
                                      </a:rPr>
                                    </m:ctrlPr>
                                  </m:fPr>
                                  <m:num>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1</m:t>
                                    </m:r>
                                  </m:num>
                                  <m:den>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1</m:t>
                                    </m:r>
                                  </m:den>
                                </m:f>
                              </m:e>
                            </m:d>
                          </m:sup>
                        </m:sSup>
                        <m:r>
                          <a:rPr lang="de-DE" sz="2400" b="0" i="1" dirty="0" smtClean="0">
                            <a:latin typeface="Cambria Math" panose="02040503050406030204" pitchFamily="18" charset="0"/>
                          </a:rPr>
                          <m:t>(1−</m:t>
                        </m:r>
                        <m:sSup>
                          <m:sSupPr>
                            <m:ctrlPr>
                              <a:rPr lang="de-DE" sz="2400" b="0" i="1" dirty="0" smtClean="0">
                                <a:latin typeface="Cambria Math" panose="02040503050406030204" pitchFamily="18" charset="0"/>
                              </a:rPr>
                            </m:ctrlPr>
                          </m:sSupPr>
                          <m:e>
                            <m:d>
                              <m:dPr>
                                <m:ctrlPr>
                                  <a:rPr lang="de-DE" sz="2400" i="1" dirty="0">
                                    <a:latin typeface="Cambria Math" panose="02040503050406030204" pitchFamily="18" charset="0"/>
                                  </a:rPr>
                                </m:ctrlPr>
                              </m:dPr>
                              <m:e>
                                <m:f>
                                  <m:fPr>
                                    <m:ctrlPr>
                                      <a:rPr lang="de-DE" sz="2400" i="1" dirty="0">
                                        <a:latin typeface="Cambria Math" panose="02040503050406030204" pitchFamily="18" charset="0"/>
                                      </a:rPr>
                                    </m:ctrlPr>
                                  </m:fPr>
                                  <m:num>
                                    <m:sSub>
                                      <m:sSubPr>
                                        <m:ctrlPr>
                                          <a:rPr lang="de-DE" sz="2400" i="1" dirty="0">
                                            <a:latin typeface="Cambria Math" panose="02040503050406030204" pitchFamily="18" charset="0"/>
                                          </a:rPr>
                                        </m:ctrlPr>
                                      </m:sSubPr>
                                      <m:e>
                                        <m:r>
                                          <a:rPr lang="de-DE" sz="2400" i="1" dirty="0">
                                            <a:latin typeface="Cambria Math" panose="02040503050406030204" pitchFamily="18" charset="0"/>
                                          </a:rPr>
                                          <m:t>𝑝</m:t>
                                        </m:r>
                                      </m:e>
                                      <m:sub>
                                        <m:r>
                                          <a:rPr lang="de-DE" sz="2400" i="1" dirty="0">
                                            <a:latin typeface="Cambria Math" panose="02040503050406030204" pitchFamily="18" charset="0"/>
                                          </a:rPr>
                                          <m:t>𝑒</m:t>
                                        </m:r>
                                      </m:sub>
                                    </m:sSub>
                                  </m:num>
                                  <m:den>
                                    <m:sSub>
                                      <m:sSubPr>
                                        <m:ctrlPr>
                                          <a:rPr lang="de-DE" sz="2400" i="1" dirty="0">
                                            <a:latin typeface="Cambria Math" panose="02040503050406030204" pitchFamily="18" charset="0"/>
                                          </a:rPr>
                                        </m:ctrlPr>
                                      </m:sSubPr>
                                      <m:e>
                                        <m:r>
                                          <a:rPr lang="de-DE" sz="2400" i="1" dirty="0">
                                            <a:latin typeface="Cambria Math" panose="02040503050406030204" pitchFamily="18" charset="0"/>
                                          </a:rPr>
                                          <m:t>𝑝</m:t>
                                        </m:r>
                                      </m:e>
                                      <m:sub>
                                        <m:r>
                                          <a:rPr lang="de-DE" sz="2400" i="1" dirty="0">
                                            <a:latin typeface="Cambria Math" panose="02040503050406030204" pitchFamily="18" charset="0"/>
                                          </a:rPr>
                                          <m:t>𝑐</m:t>
                                        </m:r>
                                      </m:sub>
                                    </m:sSub>
                                  </m:den>
                                </m:f>
                              </m:e>
                            </m:d>
                          </m:e>
                          <m:sup>
                            <m:f>
                              <m:fPr>
                                <m:ctrlPr>
                                  <a:rPr lang="de-DE" sz="2400" b="0" i="1" dirty="0" smtClean="0">
                                    <a:latin typeface="Cambria Math" panose="02040503050406030204" pitchFamily="18" charset="0"/>
                                  </a:rPr>
                                </m:ctrlPr>
                              </m:fPr>
                              <m:num>
                                <m:r>
                                  <m:rPr>
                                    <m:sty m:val="p"/>
                                  </m:rPr>
                                  <a:rPr lang="el-GR" sz="2400" i="1">
                                    <a:latin typeface="Cambria Math" panose="02040503050406030204" pitchFamily="18" charset="0"/>
                                    <a:ea typeface="Cambria Math" panose="02040503050406030204" pitchFamily="18" charset="0"/>
                                  </a:rPr>
                                  <m:t>γ</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1</m:t>
                                </m:r>
                              </m:num>
                              <m:den>
                                <m:r>
                                  <m:rPr>
                                    <m:sty m:val="p"/>
                                  </m:rPr>
                                  <a:rPr lang="el-GR" sz="2400" i="1">
                                    <a:latin typeface="Cambria Math" panose="02040503050406030204" pitchFamily="18" charset="0"/>
                                    <a:ea typeface="Cambria Math" panose="02040503050406030204" pitchFamily="18" charset="0"/>
                                  </a:rPr>
                                  <m:t>γ</m:t>
                                </m:r>
                              </m:den>
                            </m:f>
                          </m:sup>
                        </m:sSup>
                        <m:r>
                          <a:rPr lang="de-DE" sz="2400" b="0" i="1" dirty="0" smtClean="0">
                            <a:latin typeface="Cambria Math" panose="02040503050406030204" pitchFamily="18" charset="0"/>
                          </a:rPr>
                          <m:t>)</m:t>
                        </m:r>
                      </m:e>
                    </m:rad>
                    <m:r>
                      <a:rPr lang="de-DE" sz="2400" b="0" i="1" smtClean="0">
                        <a:latin typeface="Cambria Math" panose="02040503050406030204" pitchFamily="18" charset="0"/>
                        <a:ea typeface="Cambria Math" panose="02040503050406030204" pitchFamily="18" charset="0"/>
                      </a:rPr>
                      <m:t>+</m:t>
                    </m:r>
                    <m:d>
                      <m:dPr>
                        <m:ctrlPr>
                          <a:rPr lang="de-DE" sz="2400" b="0" i="1" smtClean="0">
                            <a:latin typeface="Cambria Math" panose="02040503050406030204" pitchFamily="18" charset="0"/>
                            <a:ea typeface="Cambria Math" panose="02040503050406030204" pitchFamily="18" charset="0"/>
                          </a:rPr>
                        </m:ctrlPr>
                      </m:dPr>
                      <m:e>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𝑝</m:t>
                            </m:r>
                          </m:e>
                          <m:sub>
                            <m:r>
                              <a:rPr lang="de-DE" sz="2400" b="0" i="1" smtClean="0">
                                <a:latin typeface="Cambria Math" panose="02040503050406030204" pitchFamily="18" charset="0"/>
                                <a:ea typeface="Cambria Math" panose="02040503050406030204" pitchFamily="18" charset="0"/>
                              </a:rPr>
                              <m:t>𝑒</m:t>
                            </m:r>
                          </m:sub>
                        </m:sSub>
                        <m:r>
                          <a:rPr lang="de-DE" sz="2400" b="0" i="1" smtClean="0">
                            <a:latin typeface="Cambria Math" panose="02040503050406030204" pitchFamily="18" charset="0"/>
                            <a:ea typeface="Cambria Math" panose="02040503050406030204" pitchFamily="18" charset="0"/>
                          </a:rPr>
                          <m:t>−</m:t>
                        </m:r>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𝑝</m:t>
                            </m:r>
                          </m:e>
                          <m:sub>
                            <m:r>
                              <a:rPr lang="de-DE" sz="2400" b="0" i="1" smtClean="0">
                                <a:latin typeface="Cambria Math" panose="02040503050406030204" pitchFamily="18" charset="0"/>
                                <a:ea typeface="Cambria Math" panose="02040503050406030204" pitchFamily="18" charset="0"/>
                              </a:rPr>
                              <m:t>𝑎</m:t>
                            </m:r>
                          </m:sub>
                        </m:sSub>
                      </m:e>
                    </m:d>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𝐴</m:t>
                        </m:r>
                      </m:e>
                      <m:sub>
                        <m:r>
                          <a:rPr lang="de-DE" sz="2400" b="0" i="1" smtClean="0">
                            <a:latin typeface="Cambria Math" panose="02040503050406030204" pitchFamily="18" charset="0"/>
                            <a:ea typeface="Cambria Math" panose="02040503050406030204" pitchFamily="18" charset="0"/>
                          </a:rPr>
                          <m:t>𝑒</m:t>
                        </m:r>
                      </m:sub>
                    </m:sSub>
                  </m:oMath>
                </a14:m>
                <a:br>
                  <a:rPr lang="de-DE" dirty="0"/>
                </a:br>
                <a14:m>
                  <m:oMath xmlns:m="http://schemas.openxmlformats.org/officeDocument/2006/math">
                    <m:r>
                      <a:rPr lang="de-DE" i="1">
                        <a:latin typeface="Cambria Math" panose="02040503050406030204" pitchFamily="18" charset="0"/>
                        <a:ea typeface="Cambria Math" panose="02040503050406030204" pitchFamily="18" charset="0"/>
                      </a:rPr>
                      <m:t>𝐹</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𝐴</m:t>
                        </m:r>
                      </m:e>
                      <m:sub>
                        <m:r>
                          <a:rPr lang="de-DE" i="1">
                            <a:latin typeface="Cambria Math" panose="02040503050406030204" pitchFamily="18" charset="0"/>
                            <a:ea typeface="Cambria Math" panose="02040503050406030204" pitchFamily="18" charset="0"/>
                          </a:rPr>
                          <m:t>𝑡</m:t>
                        </m:r>
                      </m:sub>
                    </m:s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𝐶</m:t>
                        </m:r>
                      </m:sub>
                    </m:sSub>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𝑐</m:t>
                        </m:r>
                      </m:e>
                      <m:sub>
                        <m:r>
                          <a:rPr lang="de-DE" b="0" i="1" smtClean="0">
                            <a:latin typeface="Cambria Math" panose="02040503050406030204" pitchFamily="18" charset="0"/>
                            <a:ea typeface="Cambria Math" panose="02040503050406030204" pitchFamily="18" charset="0"/>
                          </a:rPr>
                          <m:t>𝐹</m:t>
                        </m:r>
                      </m:sub>
                    </m:sSub>
                  </m:oMath>
                </a14:m>
                <a:br>
                  <a:rPr lang="de-DE" dirty="0"/>
                </a:br>
                <a:endParaRPr lang="de-DE" dirty="0"/>
              </a:p>
              <a:p>
                <a:pPr marL="450850" indent="0">
                  <a:buNone/>
                </a:pPr>
                <a14:m>
                  <m:oMath xmlns:m="http://schemas.openxmlformats.org/officeDocument/2006/math">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𝑐</m:t>
                        </m:r>
                      </m:e>
                      <m:sub>
                        <m:r>
                          <a:rPr lang="de-DE" b="0" i="1" smtClean="0">
                            <a:latin typeface="Cambria Math" panose="02040503050406030204" pitchFamily="18" charset="0"/>
                            <a:ea typeface="Cambria Math" panose="02040503050406030204" pitchFamily="18" charset="0"/>
                          </a:rPr>
                          <m:t>𝐹</m:t>
                        </m:r>
                      </m:sub>
                    </m:sSub>
                    <m:r>
                      <a:rPr lang="de-DE" b="0" i="1" smtClean="0">
                        <a:latin typeface="Cambria Math" panose="02040503050406030204" pitchFamily="18" charset="0"/>
                        <a:ea typeface="Cambria Math" panose="02040503050406030204" pitchFamily="18" charset="0"/>
                      </a:rPr>
                      <m:t> </m:t>
                    </m:r>
                  </m:oMath>
                </a14:m>
                <a:r>
                  <a:rPr lang="de-DE" dirty="0"/>
                  <a:t>…</a:t>
                </a:r>
                <a:r>
                  <a:rPr lang="de-DE" dirty="0" err="1"/>
                  <a:t>Thrust</a:t>
                </a:r>
                <a:r>
                  <a:rPr lang="de-DE" dirty="0"/>
                  <a:t> </a:t>
                </a:r>
                <a:r>
                  <a:rPr lang="de-DE" dirty="0" err="1"/>
                  <a:t>coefficient</a:t>
                </a:r>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r="-1657"/>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85202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BB4B51D-29DD-4AC3-9C67-B4566EFE7AF2}"/>
              </a:ext>
            </a:extLst>
          </p:cNvPr>
          <p:cNvPicPr>
            <a:picLocks noChangeAspect="1"/>
          </p:cNvPicPr>
          <p:nvPr/>
        </p:nvPicPr>
        <p:blipFill>
          <a:blip r:embed="rId2"/>
          <a:stretch>
            <a:fillRect/>
          </a:stretch>
        </p:blipFill>
        <p:spPr>
          <a:xfrm>
            <a:off x="2009394" y="1290495"/>
            <a:ext cx="8173212" cy="5469636"/>
          </a:xfrm>
          <a:prstGeom prst="rect">
            <a:avLst/>
          </a:prstGeom>
        </p:spPr>
      </p:pic>
    </p:spTree>
    <p:extLst>
      <p:ext uri="{BB962C8B-B14F-4D97-AF65-F5344CB8AC3E}">
        <p14:creationId xmlns:p14="http://schemas.microsoft.com/office/powerpoint/2010/main" val="20099740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Final important parameter is c</a:t>
                </a:r>
                <a:r>
                  <a:rPr lang="en-US" baseline="30000" dirty="0"/>
                  <a:t>*</a:t>
                </a:r>
                <a:r>
                  <a:rPr lang="en-US" dirty="0"/>
                  <a:t> (is depending on the temperature and gas type and is expressing the performance of combustion chamber)</a:t>
                </a:r>
                <a:br>
                  <a:rPr lang="en-US" dirty="0"/>
                </a:br>
                <a:br>
                  <a:rPr lang="en-US" dirty="0"/>
                </a:br>
                <a14:m>
                  <m:oMath xmlns:m="http://schemas.openxmlformats.org/officeDocument/2006/math">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𝑐</m:t>
                        </m:r>
                      </m:e>
                      <m:sup>
                        <m:r>
                          <a:rPr lang="de-DE" sz="2400" b="0" i="1" smtClean="0">
                            <a:latin typeface="Cambria Math" panose="02040503050406030204" pitchFamily="18" charset="0"/>
                            <a:ea typeface="Cambria Math" panose="02040503050406030204" pitchFamily="18" charset="0"/>
                          </a:rPr>
                          <m:t>∗</m:t>
                        </m:r>
                      </m:sup>
                    </m:sSup>
                    <m:r>
                      <a:rPr lang="de-DE" sz="2400" i="1" smtClean="0">
                        <a:latin typeface="Cambria Math" panose="02040503050406030204" pitchFamily="18" charset="0"/>
                        <a:ea typeface="Cambria Math" panose="02040503050406030204" pitchFamily="18" charset="0"/>
                      </a:rPr>
                      <m:t>=</m:t>
                    </m:r>
                    <m:f>
                      <m:fPr>
                        <m:ctrlPr>
                          <a:rPr lang="de-DE" sz="240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𝐴</m:t>
                                </m:r>
                              </m:e>
                              <m:sub>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0</m:t>
                            </m:r>
                          </m:sub>
                        </m:sSub>
                      </m:num>
                      <m:den>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𝑚</m:t>
                            </m:r>
                          </m:e>
                        </m:acc>
                      </m:den>
                    </m:f>
                  </m:oMath>
                </a14:m>
                <a:br>
                  <a:rPr lang="de-DE" dirty="0"/>
                </a:br>
                <a:endParaRPr lang="de-DE" dirty="0"/>
              </a:p>
              <a:p>
                <a:pPr marL="450850" indent="0">
                  <a:buNone/>
                </a:pP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𝑐</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 </m:t>
                    </m:r>
                  </m:oMath>
                </a14:m>
                <a:r>
                  <a:rPr lang="de-DE" dirty="0"/>
                  <a:t>…</a:t>
                </a:r>
                <a:r>
                  <a:rPr lang="de-DE" spc="190" dirty="0">
                    <a:latin typeface="SimSun"/>
                    <a:cs typeface="SimSun"/>
                  </a:rPr>
                  <a:t> </a:t>
                </a:r>
                <a:r>
                  <a:rPr lang="de-DE" dirty="0"/>
                  <a:t>Characteristic </a:t>
                </a:r>
                <a:r>
                  <a:rPr lang="de-DE" dirty="0" err="1"/>
                  <a:t>velocity</a:t>
                </a:r>
                <a:r>
                  <a:rPr lang="de-DE" dirty="0"/>
                  <a:t> </a:t>
                </a:r>
                <a:endParaRPr lang="en-US" dirty="0"/>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816434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CA4BF25-46EA-4E73-9409-E0D0A38B7D7B}"/>
              </a:ext>
            </a:extLst>
          </p:cNvPr>
          <p:cNvPicPr>
            <a:picLocks noChangeAspect="1"/>
          </p:cNvPicPr>
          <p:nvPr/>
        </p:nvPicPr>
        <p:blipFill>
          <a:blip r:embed="rId2"/>
          <a:stretch>
            <a:fillRect/>
          </a:stretch>
        </p:blipFill>
        <p:spPr>
          <a:xfrm>
            <a:off x="1877805" y="1585470"/>
            <a:ext cx="8436390" cy="5119937"/>
          </a:xfrm>
          <a:prstGeom prst="rect">
            <a:avLst/>
          </a:prstGeom>
          <a:solidFill>
            <a:schemeClr val="bg1"/>
          </a:solidFill>
        </p:spPr>
      </p:pic>
    </p:spTree>
    <p:extLst>
      <p:ext uri="{BB962C8B-B14F-4D97-AF65-F5344CB8AC3E}">
        <p14:creationId xmlns:p14="http://schemas.microsoft.com/office/powerpoint/2010/main" val="1525267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Nozzle layout considerations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BE85923-0D6C-4234-AAE5-7519934E05F3}"/>
              </a:ext>
            </a:extLst>
          </p:cNvPr>
          <p:cNvPicPr>
            <a:picLocks noChangeAspect="1"/>
          </p:cNvPicPr>
          <p:nvPr/>
        </p:nvPicPr>
        <p:blipFill>
          <a:blip r:embed="rId2"/>
          <a:stretch>
            <a:fillRect/>
          </a:stretch>
        </p:blipFill>
        <p:spPr>
          <a:xfrm>
            <a:off x="3181516" y="3213234"/>
            <a:ext cx="5828967" cy="3574407"/>
          </a:xfrm>
          <a:prstGeom prst="rect">
            <a:avLst/>
          </a:prstGeom>
          <a:solidFill>
            <a:schemeClr val="bg1"/>
          </a:solidFill>
        </p:spPr>
      </p:pic>
    </p:spTree>
    <p:extLst>
      <p:ext uri="{BB962C8B-B14F-4D97-AF65-F5344CB8AC3E}">
        <p14:creationId xmlns:p14="http://schemas.microsoft.com/office/powerpoint/2010/main" val="21223165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Nozzle layout considerations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EF7DF118-6043-4EDB-A090-747BE4CE524C}"/>
              </a:ext>
            </a:extLst>
          </p:cNvPr>
          <p:cNvPicPr>
            <a:picLocks noChangeAspect="1"/>
          </p:cNvPicPr>
          <p:nvPr/>
        </p:nvPicPr>
        <p:blipFill>
          <a:blip r:embed="rId2"/>
          <a:stretch>
            <a:fillRect/>
          </a:stretch>
        </p:blipFill>
        <p:spPr>
          <a:xfrm>
            <a:off x="3149156" y="3213234"/>
            <a:ext cx="5893687" cy="3574407"/>
          </a:xfrm>
          <a:prstGeom prst="rect">
            <a:avLst/>
          </a:prstGeom>
          <a:solidFill>
            <a:schemeClr val="bg1"/>
          </a:solidFill>
        </p:spPr>
      </p:pic>
    </p:spTree>
    <p:extLst>
      <p:ext uri="{BB962C8B-B14F-4D97-AF65-F5344CB8AC3E}">
        <p14:creationId xmlns:p14="http://schemas.microsoft.com/office/powerpoint/2010/main" val="3331191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Nozzle layout considerations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23BFD0AC-B0D6-455C-A74F-DB12768D71EB}"/>
              </a:ext>
            </a:extLst>
          </p:cNvPr>
          <p:cNvPicPr>
            <a:picLocks noChangeAspect="1"/>
          </p:cNvPicPr>
          <p:nvPr/>
        </p:nvPicPr>
        <p:blipFill>
          <a:blip r:embed="rId2"/>
          <a:stretch>
            <a:fillRect/>
          </a:stretch>
        </p:blipFill>
        <p:spPr>
          <a:xfrm>
            <a:off x="3181516" y="3213234"/>
            <a:ext cx="5828967" cy="3574406"/>
          </a:xfrm>
          <a:prstGeom prst="rect">
            <a:avLst/>
          </a:prstGeom>
          <a:solidFill>
            <a:schemeClr val="bg1"/>
          </a:solidFill>
        </p:spPr>
      </p:pic>
    </p:spTree>
    <p:extLst>
      <p:ext uri="{BB962C8B-B14F-4D97-AF65-F5344CB8AC3E}">
        <p14:creationId xmlns:p14="http://schemas.microsoft.com/office/powerpoint/2010/main" val="2672164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Nozzle layout considerations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36FFA9B1-E2C3-485F-85FC-D910F5BD1F2E}"/>
              </a:ext>
            </a:extLst>
          </p:cNvPr>
          <p:cNvPicPr>
            <a:picLocks noChangeAspect="1"/>
          </p:cNvPicPr>
          <p:nvPr/>
        </p:nvPicPr>
        <p:blipFill>
          <a:blip r:embed="rId2"/>
          <a:stretch>
            <a:fillRect/>
          </a:stretch>
        </p:blipFill>
        <p:spPr>
          <a:xfrm>
            <a:off x="3191757" y="3213234"/>
            <a:ext cx="5808485" cy="3561847"/>
          </a:xfrm>
          <a:prstGeom prst="rect">
            <a:avLst/>
          </a:prstGeom>
          <a:solidFill>
            <a:schemeClr val="bg1"/>
          </a:solidFill>
        </p:spPr>
      </p:pic>
    </p:spTree>
    <p:extLst>
      <p:ext uri="{BB962C8B-B14F-4D97-AF65-F5344CB8AC3E}">
        <p14:creationId xmlns:p14="http://schemas.microsoft.com/office/powerpoint/2010/main" val="3176984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Test as you fly and fly as you test…</a:t>
            </a:r>
          </a:p>
          <a:p>
            <a:r>
              <a:rPr lang="en-US" dirty="0"/>
              <a:t>Example: Sea-level testing of large engines instead of altitude (vacuum) testing</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2133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solidFill>
                      <a:schemeClr val="tx1"/>
                    </a:solidFill>
                  </a:rPr>
                  <a:t>B</a:t>
                </a:r>
                <a:r>
                  <a:rPr lang="en-US" sz="2400" dirty="0">
                    <a:solidFill>
                      <a:schemeClr val="tx1"/>
                    </a:solidFill>
                  </a:rPr>
                  <a:t>asic Working Principle for Propulsion:</a:t>
                </a:r>
              </a:p>
              <a:p>
                <a:pPr>
                  <a:lnSpc>
                    <a:spcPct val="110000"/>
                  </a:lnSpc>
                </a:pPr>
                <a:r>
                  <a:rPr lang="en-US" dirty="0"/>
                  <a:t>Basic rocket equation (Tsiolkovsky rocket equation</a:t>
                </a:r>
                <a:r>
                  <a:rPr lang="en-US" b="0" i="0" dirty="0">
                    <a:solidFill>
                      <a:srgbClr val="000000"/>
                    </a:solidFill>
                    <a:effectLst/>
                    <a:latin typeface="Linux Libertine"/>
                  </a:rPr>
                  <a:t>)</a:t>
                </a:r>
                <a:endParaRPr lang="en-US" i="1" dirty="0">
                  <a:latin typeface="Cambria Math" panose="02040503050406030204" pitchFamily="18" charset="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𝑑</m:t>
                          </m:r>
                        </m:sub>
                      </m:sSub>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f>
                            <m:fPr>
                              <m:ctrlPr>
                                <a:rPr lang="de-DE"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m:t>
                              </m:r>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𝑒</m:t>
                                  </m:r>
                                </m:sub>
                              </m:sSub>
                            </m:den>
                          </m:f>
                        </m:sup>
                      </m:sSup>
                      <m:r>
                        <a:rPr lang="de-DE" b="0" i="1" smtClean="0">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marL="450850" indent="0">
                  <a:lnSpc>
                    <a:spcPct val="110000"/>
                  </a:lnSpc>
                  <a:buNone/>
                </a:pPr>
                <a:r>
                  <a:rPr lang="en-US" dirty="0"/>
                  <a:t>Exhaust velocity describes the magnitude for the performance of the propulsion system in relation with complexity, risk, cost, …</a:t>
                </a:r>
              </a:p>
              <a:p>
                <a:pPr marL="0" indent="0" algn="ctr">
                  <a:lnSpc>
                    <a:spcPct val="110000"/>
                  </a:lnSpc>
                  <a:buNone/>
                </a:pPr>
                <a14:m>
                  <m:oMath xmlns:m="http://schemas.openxmlformats.org/officeDocument/2006/math">
                    <m:r>
                      <a:rPr lang="de-DE" b="0" i="1" smtClean="0">
                        <a:latin typeface="Cambria Math" panose="02040503050406030204" pitchFamily="18" charset="0"/>
                        <a:ea typeface="Cambria Math" panose="02040503050406030204" pitchFamily="18" charset="0"/>
                      </a:rPr>
                      <m:t>𝑀𝑅</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𝑤</m:t>
                            </m:r>
                          </m:sub>
                        </m:sSub>
                      </m:num>
                      <m:den>
                        <m:sSub>
                          <m:sSubPr>
                            <m:ctrlPr>
                              <a:rPr lang="en-US"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den>
                    </m:f>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𝑝</m:t>
                            </m:r>
                          </m:sub>
                        </m:sSub>
                      </m:num>
                      <m:den>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𝑑</m:t>
                            </m:r>
                          </m:sub>
                        </m:sSub>
                      </m:den>
                    </m:f>
                  </m:oMath>
                </a14:m>
                <a:r>
                  <a:rPr lang="en-US" b="0" dirty="0">
                    <a:ea typeface="Cambria Math" panose="02040503050406030204" pitchFamily="18" charset="0"/>
                  </a:rPr>
                  <a:t> =&gt;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𝑙𝑛</m:t>
                    </m:r>
                    <m:r>
                      <a:rPr lang="de-DE" b="0" i="1" smtClean="0">
                        <a:latin typeface="Cambria Math" panose="02040503050406030204" pitchFamily="18" charset="0"/>
                        <a:ea typeface="Cambria Math" panose="02040503050406030204" pitchFamily="18" charset="0"/>
                      </a:rPr>
                      <m:t>𝑀𝑅</m:t>
                    </m:r>
                  </m:oMath>
                </a14:m>
                <a:endParaRPr lang="en-US" b="0" dirty="0">
                  <a:ea typeface="Cambria Math" panose="02040503050406030204" pitchFamily="18" charset="0"/>
                </a:endParaRPr>
              </a:p>
              <a:p>
                <a:pPr marL="450850" indent="0">
                  <a:lnSpc>
                    <a:spcPct val="110000"/>
                  </a:lnSpc>
                  <a:buNone/>
                </a:pPr>
                <a14:m>
                  <m:oMath xmlns:m="http://schemas.openxmlformats.org/officeDocument/2006/math">
                    <m:r>
                      <a:rPr lang="de-DE" b="0" i="1" smtClean="0">
                        <a:latin typeface="Cambria Math" panose="02040503050406030204" pitchFamily="18" charset="0"/>
                      </a:rPr>
                      <m:t>𝑀𝑅</m:t>
                    </m:r>
                  </m:oMath>
                </a14:m>
                <a:r>
                  <a:rPr lang="en-US" dirty="0"/>
                  <a:t>…Mass ratio between initial mass and final mass [-]</a:t>
                </a:r>
              </a:p>
            </p:txBody>
          </p:sp>
        </mc:Choice>
        <mc:Fallback>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principle of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23511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Bell-shaped nozzle extensions compared to aerospike engines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32BAF30-E890-4946-A1DA-BF5E323D9FAB}"/>
              </a:ext>
            </a:extLst>
          </p:cNvPr>
          <p:cNvPicPr>
            <a:picLocks noChangeAspect="1"/>
          </p:cNvPicPr>
          <p:nvPr/>
        </p:nvPicPr>
        <p:blipFill>
          <a:blip r:embed="rId2"/>
          <a:stretch>
            <a:fillRect/>
          </a:stretch>
        </p:blipFill>
        <p:spPr>
          <a:xfrm>
            <a:off x="430464" y="3213234"/>
            <a:ext cx="6363588" cy="3591426"/>
          </a:xfrm>
          <a:prstGeom prst="rect">
            <a:avLst/>
          </a:prstGeom>
        </p:spPr>
      </p:pic>
      <p:pic>
        <p:nvPicPr>
          <p:cNvPr id="10" name="Grafik 9">
            <a:extLst>
              <a:ext uri="{FF2B5EF4-FFF2-40B4-BE49-F238E27FC236}">
                <a16:creationId xmlns:a16="http://schemas.microsoft.com/office/drawing/2014/main" id="{A8C008CE-868E-413A-9E1E-2AA17566CBB7}"/>
              </a:ext>
            </a:extLst>
          </p:cNvPr>
          <p:cNvPicPr>
            <a:picLocks noChangeAspect="1"/>
          </p:cNvPicPr>
          <p:nvPr/>
        </p:nvPicPr>
        <p:blipFill>
          <a:blip r:embed="rId3"/>
          <a:stretch>
            <a:fillRect/>
          </a:stretch>
        </p:blipFill>
        <p:spPr>
          <a:xfrm>
            <a:off x="6938134" y="3194557"/>
            <a:ext cx="4307007" cy="3517619"/>
          </a:xfrm>
          <a:prstGeom prst="rect">
            <a:avLst/>
          </a:prstGeom>
        </p:spPr>
      </p:pic>
    </p:spTree>
    <p:extLst>
      <p:ext uri="{BB962C8B-B14F-4D97-AF65-F5344CB8AC3E}">
        <p14:creationId xmlns:p14="http://schemas.microsoft.com/office/powerpoint/2010/main" val="19510659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Aerospike engines allow:</a:t>
            </a:r>
          </a:p>
          <a:p>
            <a:pPr lvl="1"/>
            <a:r>
              <a:rPr lang="en-US" sz="2000" dirty="0"/>
              <a:t>Optimal performance over wider</a:t>
            </a:r>
            <a:br>
              <a:rPr lang="en-US" sz="2000" dirty="0"/>
            </a:br>
            <a:r>
              <a:rPr lang="en-US" sz="2000" dirty="0"/>
              <a:t>external pressure range (wider altitude</a:t>
            </a:r>
            <a:br>
              <a:rPr lang="en-US" sz="2000" dirty="0"/>
            </a:br>
            <a:r>
              <a:rPr lang="en-US" sz="2000" dirty="0"/>
              <a:t>range)</a:t>
            </a:r>
          </a:p>
          <a:p>
            <a:pPr lvl="1"/>
            <a:r>
              <a:rPr lang="en-US" sz="2000" dirty="0"/>
              <a:t>Spike and surrounding air flow form </a:t>
            </a:r>
            <a:br>
              <a:rPr lang="en-US" sz="2000" dirty="0"/>
            </a:br>
            <a:r>
              <a:rPr lang="en-US" sz="2000" dirty="0"/>
              <a:t>a virtual bell</a:t>
            </a:r>
          </a:p>
          <a:p>
            <a:r>
              <a:rPr lang="en-US" dirty="0"/>
              <a:t>Aerospike engines lead:</a:t>
            </a:r>
          </a:p>
          <a:p>
            <a:pPr lvl="1"/>
            <a:r>
              <a:rPr lang="en-US" sz="2000" dirty="0"/>
              <a:t>Increased thermal loads on spike</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C5EF1A3-E0A8-47CF-9316-87C5B3657B7C}"/>
              </a:ext>
            </a:extLst>
          </p:cNvPr>
          <p:cNvPicPr>
            <a:picLocks noChangeAspect="1"/>
          </p:cNvPicPr>
          <p:nvPr/>
        </p:nvPicPr>
        <p:blipFill>
          <a:blip r:embed="rId2"/>
          <a:stretch>
            <a:fillRect/>
          </a:stretch>
        </p:blipFill>
        <p:spPr>
          <a:xfrm>
            <a:off x="7211440" y="1243852"/>
            <a:ext cx="4667901" cy="5353797"/>
          </a:xfrm>
          <a:prstGeom prst="rect">
            <a:avLst/>
          </a:prstGeom>
        </p:spPr>
      </p:pic>
    </p:spTree>
    <p:extLst>
      <p:ext uri="{BB962C8B-B14F-4D97-AF65-F5344CB8AC3E}">
        <p14:creationId xmlns:p14="http://schemas.microsoft.com/office/powerpoint/2010/main" val="27642114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analyze propulsion systems performance</a:t>
            </a:r>
            <a:endParaRPr lang="en-US" dirty="0">
              <a:solidFill>
                <a:schemeClr val="tx1"/>
              </a:solidFill>
              <a:ea typeface="Cambria Math" panose="02040503050406030204" pitchFamily="18" charset="0"/>
            </a:endParaRPr>
          </a:p>
          <a:p>
            <a:r>
              <a:rPr lang="en-US" dirty="0"/>
              <a:t>Aerospike engines exist as:</a:t>
            </a:r>
          </a:p>
          <a:p>
            <a:pPr lvl="1"/>
            <a:r>
              <a:rPr lang="en-US" sz="2000" dirty="0"/>
              <a:t>T</a:t>
            </a:r>
            <a:r>
              <a:rPr lang="de-DE" sz="2000" dirty="0" err="1"/>
              <a:t>oroidal</a:t>
            </a:r>
            <a:r>
              <a:rPr lang="de-DE" sz="2000" dirty="0"/>
              <a:t> </a:t>
            </a:r>
            <a:r>
              <a:rPr lang="de-DE" sz="2000" dirty="0" err="1"/>
              <a:t>aerospike</a:t>
            </a:r>
            <a:endParaRPr lang="de-DE" sz="2000" dirty="0"/>
          </a:p>
          <a:p>
            <a:pPr lvl="1"/>
            <a:r>
              <a:rPr lang="de-DE" sz="2000" dirty="0"/>
              <a:t>Linear a</a:t>
            </a:r>
            <a:r>
              <a:rPr lang="en-US" sz="2000" dirty="0" err="1"/>
              <a:t>erospike</a:t>
            </a:r>
            <a:endParaRPr lang="en-US" sz="2000" dirty="0"/>
          </a:p>
          <a:p>
            <a:r>
              <a:rPr lang="en-US" sz="2267" dirty="0"/>
              <a:t>But no commercial application is given today</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E7D32BF-79F8-4CB3-B241-2756EFDD8041}"/>
              </a:ext>
            </a:extLst>
          </p:cNvPr>
          <p:cNvPicPr>
            <a:picLocks noChangeAspect="1"/>
          </p:cNvPicPr>
          <p:nvPr/>
        </p:nvPicPr>
        <p:blipFill>
          <a:blip r:embed="rId2"/>
          <a:stretch>
            <a:fillRect/>
          </a:stretch>
        </p:blipFill>
        <p:spPr>
          <a:xfrm>
            <a:off x="7760030" y="429658"/>
            <a:ext cx="4187373" cy="3024214"/>
          </a:xfrm>
          <a:prstGeom prst="rect">
            <a:avLst/>
          </a:prstGeom>
        </p:spPr>
      </p:pic>
      <p:pic>
        <p:nvPicPr>
          <p:cNvPr id="10" name="Grafik 9">
            <a:extLst>
              <a:ext uri="{FF2B5EF4-FFF2-40B4-BE49-F238E27FC236}">
                <a16:creationId xmlns:a16="http://schemas.microsoft.com/office/drawing/2014/main" id="{88D95E1E-EBA7-4FE1-8D24-E45430916E04}"/>
              </a:ext>
            </a:extLst>
          </p:cNvPr>
          <p:cNvPicPr>
            <a:picLocks noChangeAspect="1"/>
          </p:cNvPicPr>
          <p:nvPr/>
        </p:nvPicPr>
        <p:blipFill>
          <a:blip r:embed="rId3"/>
          <a:stretch>
            <a:fillRect/>
          </a:stretch>
        </p:blipFill>
        <p:spPr>
          <a:xfrm>
            <a:off x="7760030" y="3727918"/>
            <a:ext cx="4187373" cy="2757288"/>
          </a:xfrm>
          <a:prstGeom prst="rect">
            <a:avLst/>
          </a:prstGeom>
        </p:spPr>
      </p:pic>
      <p:pic>
        <p:nvPicPr>
          <p:cNvPr id="11" name="Grafik 10">
            <a:extLst>
              <a:ext uri="{FF2B5EF4-FFF2-40B4-BE49-F238E27FC236}">
                <a16:creationId xmlns:a16="http://schemas.microsoft.com/office/drawing/2014/main" id="{10B2B043-0A46-43DD-93EC-C61C5F63C4E4}"/>
              </a:ext>
            </a:extLst>
          </p:cNvPr>
          <p:cNvPicPr>
            <a:picLocks noChangeAspect="1"/>
          </p:cNvPicPr>
          <p:nvPr/>
        </p:nvPicPr>
        <p:blipFill>
          <a:blip r:embed="rId4"/>
          <a:stretch>
            <a:fillRect/>
          </a:stretch>
        </p:blipFill>
        <p:spPr>
          <a:xfrm>
            <a:off x="7760029" y="3593349"/>
            <a:ext cx="4187373" cy="3195784"/>
          </a:xfrm>
          <a:prstGeom prst="rect">
            <a:avLst/>
          </a:prstGeom>
        </p:spPr>
      </p:pic>
      <p:pic>
        <p:nvPicPr>
          <p:cNvPr id="12" name="Grafik 11">
            <a:extLst>
              <a:ext uri="{FF2B5EF4-FFF2-40B4-BE49-F238E27FC236}">
                <a16:creationId xmlns:a16="http://schemas.microsoft.com/office/drawing/2014/main" id="{33B3BD9E-469C-4484-BF88-FF2DA33E0FB9}"/>
              </a:ext>
            </a:extLst>
          </p:cNvPr>
          <p:cNvPicPr>
            <a:picLocks noChangeAspect="1"/>
          </p:cNvPicPr>
          <p:nvPr/>
        </p:nvPicPr>
        <p:blipFill>
          <a:blip r:embed="rId3"/>
          <a:stretch>
            <a:fillRect/>
          </a:stretch>
        </p:blipFill>
        <p:spPr>
          <a:xfrm>
            <a:off x="3444240" y="4236413"/>
            <a:ext cx="3876705" cy="2552720"/>
          </a:xfrm>
          <a:prstGeom prst="rect">
            <a:avLst/>
          </a:prstGeom>
        </p:spPr>
      </p:pic>
    </p:spTree>
    <p:extLst>
      <p:ext uri="{BB962C8B-B14F-4D97-AF65-F5344CB8AC3E}">
        <p14:creationId xmlns:p14="http://schemas.microsoft.com/office/powerpoint/2010/main" val="335469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Autofit/>
          </a:bodyPr>
          <a:lstStyle/>
          <a:p>
            <a:r>
              <a:rPr lang="en-US" sz="3800" dirty="0">
                <a:solidFill>
                  <a:schemeClr val="bg1"/>
                </a:solidFill>
              </a:rPr>
              <a:t>Which general Performance Equations are given</a:t>
            </a:r>
            <a:r>
              <a:rPr lang="en-US" dirty="0">
                <a:solidFill>
                  <a:schemeClr val="bg1"/>
                </a:solidFill>
              </a:rPr>
              <a: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5" name="Grafik 4">
            <a:extLst>
              <a:ext uri="{FF2B5EF4-FFF2-40B4-BE49-F238E27FC236}">
                <a16:creationId xmlns:a16="http://schemas.microsoft.com/office/drawing/2014/main" id="{8F43AE41-0EE7-456A-8D48-E5CE6BF4C1F5}"/>
              </a:ext>
            </a:extLst>
          </p:cNvPr>
          <p:cNvPicPr>
            <a:picLocks noChangeAspect="1"/>
          </p:cNvPicPr>
          <p:nvPr/>
        </p:nvPicPr>
        <p:blipFill>
          <a:blip r:embed="rId2"/>
          <a:stretch>
            <a:fillRect/>
          </a:stretch>
        </p:blipFill>
        <p:spPr>
          <a:xfrm>
            <a:off x="205200" y="176401"/>
            <a:ext cx="4567844" cy="3745360"/>
          </a:xfrm>
          <a:prstGeom prst="rect">
            <a:avLst/>
          </a:prstGeom>
        </p:spPr>
      </p:pic>
      <p:pic>
        <p:nvPicPr>
          <p:cNvPr id="13" name="Grafik 12">
            <a:extLst>
              <a:ext uri="{FF2B5EF4-FFF2-40B4-BE49-F238E27FC236}">
                <a16:creationId xmlns:a16="http://schemas.microsoft.com/office/drawing/2014/main" id="{57FB6BEE-12FE-4373-8946-7CC5D70AE39E}"/>
              </a:ext>
            </a:extLst>
          </p:cNvPr>
          <p:cNvPicPr>
            <a:picLocks noChangeAspect="1"/>
          </p:cNvPicPr>
          <p:nvPr/>
        </p:nvPicPr>
        <p:blipFill>
          <a:blip r:embed="rId3"/>
          <a:stretch>
            <a:fillRect/>
          </a:stretch>
        </p:blipFill>
        <p:spPr>
          <a:xfrm>
            <a:off x="4983518" y="176400"/>
            <a:ext cx="4853682" cy="3745361"/>
          </a:xfrm>
          <a:prstGeom prst="rect">
            <a:avLst/>
          </a:prstGeom>
        </p:spPr>
      </p:pic>
      <p:pic>
        <p:nvPicPr>
          <p:cNvPr id="15" name="Grafik 14">
            <a:extLst>
              <a:ext uri="{FF2B5EF4-FFF2-40B4-BE49-F238E27FC236}">
                <a16:creationId xmlns:a16="http://schemas.microsoft.com/office/drawing/2014/main" id="{3FE409AC-E6E8-4A10-87C0-2DE48EB99C7F}"/>
              </a:ext>
            </a:extLst>
          </p:cNvPr>
          <p:cNvPicPr>
            <a:picLocks noChangeAspect="1"/>
          </p:cNvPicPr>
          <p:nvPr/>
        </p:nvPicPr>
        <p:blipFill>
          <a:blip r:embed="rId4"/>
          <a:stretch>
            <a:fillRect/>
          </a:stretch>
        </p:blipFill>
        <p:spPr>
          <a:xfrm>
            <a:off x="144818" y="4071749"/>
            <a:ext cx="4499932" cy="2427129"/>
          </a:xfrm>
          <a:prstGeom prst="rect">
            <a:avLst/>
          </a:prstGeom>
        </p:spPr>
      </p:pic>
      <p:pic>
        <p:nvPicPr>
          <p:cNvPr id="19" name="Grafik 18">
            <a:extLst>
              <a:ext uri="{FF2B5EF4-FFF2-40B4-BE49-F238E27FC236}">
                <a16:creationId xmlns:a16="http://schemas.microsoft.com/office/drawing/2014/main" id="{B7D81555-A0DE-4455-8E49-60C90393EACF}"/>
              </a:ext>
            </a:extLst>
          </p:cNvPr>
          <p:cNvPicPr>
            <a:picLocks noChangeAspect="1"/>
          </p:cNvPicPr>
          <p:nvPr/>
        </p:nvPicPr>
        <p:blipFill>
          <a:blip r:embed="rId5"/>
          <a:stretch>
            <a:fillRect/>
          </a:stretch>
        </p:blipFill>
        <p:spPr>
          <a:xfrm>
            <a:off x="4773045" y="4086678"/>
            <a:ext cx="4701576" cy="2407336"/>
          </a:xfrm>
          <a:prstGeom prst="rect">
            <a:avLst/>
          </a:prstGeom>
        </p:spPr>
      </p:pic>
      <p:pic>
        <p:nvPicPr>
          <p:cNvPr id="21" name="Grafik 20">
            <a:extLst>
              <a:ext uri="{FF2B5EF4-FFF2-40B4-BE49-F238E27FC236}">
                <a16:creationId xmlns:a16="http://schemas.microsoft.com/office/drawing/2014/main" id="{41197579-3495-4B2F-AD61-9023F02E3D33}"/>
              </a:ext>
            </a:extLst>
          </p:cNvPr>
          <p:cNvPicPr>
            <a:picLocks noChangeAspect="1"/>
          </p:cNvPicPr>
          <p:nvPr/>
        </p:nvPicPr>
        <p:blipFill>
          <a:blip r:embed="rId6"/>
          <a:stretch>
            <a:fillRect/>
          </a:stretch>
        </p:blipFill>
        <p:spPr>
          <a:xfrm>
            <a:off x="8422268" y="3323777"/>
            <a:ext cx="3733212" cy="3456940"/>
          </a:xfrm>
          <a:prstGeom prst="rect">
            <a:avLst/>
          </a:prstGeom>
        </p:spPr>
      </p:pic>
    </p:spTree>
    <p:extLst>
      <p:ext uri="{BB962C8B-B14F-4D97-AF65-F5344CB8AC3E}">
        <p14:creationId xmlns:p14="http://schemas.microsoft.com/office/powerpoint/2010/main" val="3896824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en-US" dirty="0"/>
              <a:t>Space propulsion / in-space propulsion / towards space propulsion - Everything that accelerates a vehicle (launcher, rocket, satellite, orbital vehicle) by ejection of material</a:t>
            </a:r>
            <a:endParaRPr lang="de-DE"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36789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de-DE" dirty="0"/>
              <a:t>Energy and </a:t>
            </a:r>
            <a:r>
              <a:rPr lang="de-DE" dirty="0" err="1"/>
              <a:t>Propellant</a:t>
            </a:r>
            <a:r>
              <a:rPr lang="en-US" dirty="0"/>
              <a:t>: </a:t>
            </a:r>
          </a:p>
          <a:p>
            <a:pPr lvl="1"/>
            <a:r>
              <a:rPr lang="en-US" sz="2000" dirty="0"/>
              <a:t>Energy is needed to throw out the propellant / mass to get the push</a:t>
            </a:r>
          </a:p>
          <a:p>
            <a:pPr lvl="1"/>
            <a:r>
              <a:rPr lang="en-US" sz="2000" dirty="0"/>
              <a:t>Some energy must be converted to kinetic energy</a:t>
            </a:r>
          </a:p>
          <a:p>
            <a:r>
              <a:rPr lang="en-US" dirty="0"/>
              <a:t>A propulsion system is an energy converter / accelerator</a:t>
            </a:r>
            <a:endParaRPr lang="de-DE"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abgerundete Ecken 8">
            <a:extLst>
              <a:ext uri="{FF2B5EF4-FFF2-40B4-BE49-F238E27FC236}">
                <a16:creationId xmlns:a16="http://schemas.microsoft.com/office/drawing/2014/main" id="{5AA9C78D-6D44-4969-ACC6-1DDD3920C682}"/>
              </a:ext>
            </a:extLst>
          </p:cNvPr>
          <p:cNvSpPr/>
          <p:nvPr/>
        </p:nvSpPr>
        <p:spPr>
          <a:xfrm>
            <a:off x="4425636" y="4331193"/>
            <a:ext cx="3759564" cy="21588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feil: nach rechts 10">
            <a:extLst>
              <a:ext uri="{FF2B5EF4-FFF2-40B4-BE49-F238E27FC236}">
                <a16:creationId xmlns:a16="http://schemas.microsoft.com/office/drawing/2014/main" id="{A293E666-7C12-4E80-8296-C6F9B68D3710}"/>
              </a:ext>
            </a:extLst>
          </p:cNvPr>
          <p:cNvSpPr/>
          <p:nvPr/>
        </p:nvSpPr>
        <p:spPr>
          <a:xfrm>
            <a:off x="3999923" y="5536991"/>
            <a:ext cx="1080000" cy="720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Mass</a:t>
            </a:r>
          </a:p>
        </p:txBody>
      </p:sp>
      <p:sp>
        <p:nvSpPr>
          <p:cNvPr id="12" name="Pfeil: nach rechts 11">
            <a:extLst>
              <a:ext uri="{FF2B5EF4-FFF2-40B4-BE49-F238E27FC236}">
                <a16:creationId xmlns:a16="http://schemas.microsoft.com/office/drawing/2014/main" id="{3E31103E-F9C4-4508-A1D9-51907C99D659}"/>
              </a:ext>
            </a:extLst>
          </p:cNvPr>
          <p:cNvSpPr/>
          <p:nvPr/>
        </p:nvSpPr>
        <p:spPr>
          <a:xfrm>
            <a:off x="3999924" y="4626776"/>
            <a:ext cx="1080000" cy="7200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Energy</a:t>
            </a:r>
          </a:p>
        </p:txBody>
      </p:sp>
      <p:sp>
        <p:nvSpPr>
          <p:cNvPr id="13" name="Ellipse 12">
            <a:extLst>
              <a:ext uri="{FF2B5EF4-FFF2-40B4-BE49-F238E27FC236}">
                <a16:creationId xmlns:a16="http://schemas.microsoft.com/office/drawing/2014/main" id="{1AFE9316-701A-45ED-BA72-7B2013C7E758}"/>
              </a:ext>
            </a:extLst>
          </p:cNvPr>
          <p:cNvSpPr/>
          <p:nvPr/>
        </p:nvSpPr>
        <p:spPr>
          <a:xfrm>
            <a:off x="5450158" y="4497518"/>
            <a:ext cx="1879850" cy="182623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Conversion /</a:t>
            </a:r>
            <a:br>
              <a:rPr lang="en-US" dirty="0"/>
            </a:br>
            <a:r>
              <a:rPr lang="en-US" dirty="0"/>
              <a:t>Acceleration</a:t>
            </a:r>
          </a:p>
        </p:txBody>
      </p:sp>
      <p:sp>
        <p:nvSpPr>
          <p:cNvPr id="14" name="Pfeil: nach rechts 13">
            <a:extLst>
              <a:ext uri="{FF2B5EF4-FFF2-40B4-BE49-F238E27FC236}">
                <a16:creationId xmlns:a16="http://schemas.microsoft.com/office/drawing/2014/main" id="{FD642E92-3758-4604-A8C9-38F0BDF1D8C7}"/>
              </a:ext>
            </a:extLst>
          </p:cNvPr>
          <p:cNvSpPr/>
          <p:nvPr/>
        </p:nvSpPr>
        <p:spPr>
          <a:xfrm>
            <a:off x="7735565" y="5050637"/>
            <a:ext cx="1080000" cy="720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Impulse</a:t>
            </a:r>
          </a:p>
        </p:txBody>
      </p:sp>
    </p:spTree>
    <p:extLst>
      <p:ext uri="{BB962C8B-B14F-4D97-AF65-F5344CB8AC3E}">
        <p14:creationId xmlns:p14="http://schemas.microsoft.com/office/powerpoint/2010/main" val="12420090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en-US" dirty="0"/>
              <a:t>Useable Energy: </a:t>
            </a:r>
          </a:p>
          <a:p>
            <a:pPr lvl="1"/>
            <a:r>
              <a:rPr lang="en-US" sz="2000" dirty="0"/>
              <a:t>Nuclear fusion</a:t>
            </a:r>
          </a:p>
          <a:p>
            <a:pPr lvl="1"/>
            <a:r>
              <a:rPr lang="en-US" sz="2000" dirty="0"/>
              <a:t>Nuclear fission</a:t>
            </a:r>
          </a:p>
          <a:p>
            <a:pPr lvl="1"/>
            <a:r>
              <a:rPr lang="en-US" sz="2000" dirty="0"/>
              <a:t>Chemical reaction</a:t>
            </a:r>
          </a:p>
          <a:p>
            <a:pPr lvl="1"/>
            <a:r>
              <a:rPr lang="en-US" sz="2000" dirty="0"/>
              <a:t>Pressure release</a:t>
            </a:r>
          </a:p>
          <a:p>
            <a:pPr lvl="1"/>
            <a:r>
              <a:rPr lang="en-US" sz="2000" dirty="0"/>
              <a:t>Electrical battery</a:t>
            </a:r>
          </a:p>
          <a:p>
            <a:pPr lvl="1"/>
            <a:r>
              <a:rPr lang="en-US" sz="2000" dirty="0"/>
              <a:t>Solar power</a:t>
            </a:r>
          </a:p>
          <a:p>
            <a:pPr lvl="1"/>
            <a:r>
              <a:rPr lang="en-US" sz="2000" dirty="0"/>
              <a:t>Muscle power</a:t>
            </a:r>
          </a:p>
          <a:p>
            <a:pPr lvl="1"/>
            <a:r>
              <a:rPr lang="en-US" sz="2000" dirty="0"/>
              <a:t>Mechanical acceleration</a:t>
            </a:r>
          </a:p>
          <a:p>
            <a:pPr lvl="1"/>
            <a:r>
              <a:rPr lang="en-US" sz="2000" dirty="0"/>
              <a:t>Others…</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702125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en-US" dirty="0"/>
              <a:t>Transferring into space propulsion systems: </a:t>
            </a:r>
          </a:p>
          <a:p>
            <a:pPr lvl="1"/>
            <a:r>
              <a:rPr lang="en-US" sz="2000" dirty="0"/>
              <a:t>Nuclear fusion -&gt; Not existing today</a:t>
            </a:r>
          </a:p>
          <a:p>
            <a:pPr lvl="1"/>
            <a:r>
              <a:rPr lang="en-US" sz="2000" dirty="0"/>
              <a:t>Nuclear fission -&gt; Nuclear reactor is coming back again</a:t>
            </a:r>
          </a:p>
          <a:p>
            <a:pPr lvl="1"/>
            <a:r>
              <a:rPr lang="en-US" sz="2000" dirty="0"/>
              <a:t>Chemical reaction -&gt; In use</a:t>
            </a:r>
          </a:p>
          <a:p>
            <a:pPr lvl="1"/>
            <a:r>
              <a:rPr lang="en-US" sz="2000" dirty="0"/>
              <a:t>Pressure release -&gt; In use</a:t>
            </a:r>
          </a:p>
          <a:p>
            <a:pPr lvl="1"/>
            <a:r>
              <a:rPr lang="en-US" sz="2000" dirty="0"/>
              <a:t>Electrical battery -&gt; In use</a:t>
            </a:r>
          </a:p>
          <a:p>
            <a:pPr lvl="1"/>
            <a:r>
              <a:rPr lang="en-US" sz="2000" dirty="0"/>
              <a:t>Solar power -&gt; In use</a:t>
            </a:r>
          </a:p>
          <a:p>
            <a:pPr lvl="1"/>
            <a:r>
              <a:rPr lang="en-US" sz="2000" dirty="0"/>
              <a:t>Muscle power -&gt; Not sufficient</a:t>
            </a:r>
          </a:p>
          <a:p>
            <a:pPr lvl="1"/>
            <a:r>
              <a:rPr lang="en-US" sz="2000" dirty="0"/>
              <a:t>Mechanical acceleration -&gt; Under investigation (centrifuge)</a:t>
            </a:r>
          </a:p>
          <a:p>
            <a:pPr lvl="1"/>
            <a:r>
              <a:rPr lang="en-US" sz="2000" dirty="0"/>
              <a:t>Others… -&gt; To be discussed</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145589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en-US" dirty="0"/>
              <a:t>Energy type and propulsion systems: </a:t>
            </a:r>
          </a:p>
          <a:p>
            <a:pPr lvl="1"/>
            <a:r>
              <a:rPr lang="en-US" sz="2000" dirty="0"/>
              <a:t>Nuclear fusion -&gt; Not applicable</a:t>
            </a:r>
          </a:p>
          <a:p>
            <a:pPr lvl="1"/>
            <a:r>
              <a:rPr lang="en-US" sz="2000" dirty="0"/>
              <a:t>Nuclear fission -&gt; Nuclear thermal propulsion and nuclear electric propulsion</a:t>
            </a:r>
          </a:p>
          <a:p>
            <a:pPr lvl="1"/>
            <a:r>
              <a:rPr lang="en-US" sz="2000" dirty="0"/>
              <a:t>Chemical reaction -&gt; Chemical propulsion </a:t>
            </a:r>
          </a:p>
          <a:p>
            <a:pPr lvl="1"/>
            <a:r>
              <a:rPr lang="en-US" sz="2000" dirty="0"/>
              <a:t>Pressure release -&gt; Pneumatic propulsion</a:t>
            </a:r>
          </a:p>
          <a:p>
            <a:pPr lvl="1"/>
            <a:r>
              <a:rPr lang="en-US" sz="2000" dirty="0"/>
              <a:t>Electrical battery -&gt; Electric propulsion</a:t>
            </a:r>
          </a:p>
          <a:p>
            <a:pPr lvl="1"/>
            <a:r>
              <a:rPr lang="en-US" sz="2000" dirty="0"/>
              <a:t>Solar power -&gt; Solar (radiant) electric propulsion</a:t>
            </a:r>
          </a:p>
          <a:p>
            <a:pPr lvl="1"/>
            <a:r>
              <a:rPr lang="en-US" sz="2000" dirty="0"/>
              <a:t>Muscle power</a:t>
            </a:r>
          </a:p>
          <a:p>
            <a:pPr lvl="1"/>
            <a:r>
              <a:rPr lang="en-US" sz="2000" dirty="0"/>
              <a:t>Mechanical acceleration -&gt; Mechanical propulsion</a:t>
            </a:r>
          </a:p>
          <a:p>
            <a:pPr lvl="1"/>
            <a:r>
              <a:rPr lang="en-US" sz="2000" dirty="0"/>
              <a:t>Others… -&gt; To be discussed</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6677684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r>
              <a:rPr lang="en-US" sz="2400" dirty="0">
                <a:solidFill>
                  <a:schemeClr val="tx1"/>
                </a:solidFill>
              </a:rPr>
              <a:t>Objective: To categorize different space propulsion systems </a:t>
            </a:r>
          </a:p>
          <a:p>
            <a:r>
              <a:rPr lang="en-US" dirty="0"/>
              <a:t>Propulsion System categorization linked to energy conversion type:</a:t>
            </a:r>
          </a:p>
          <a:p>
            <a:pPr lvl="1"/>
            <a:r>
              <a:rPr lang="en-US" sz="2000" dirty="0"/>
              <a:t>Thermal Propulsion Systems (e.g. cold gas systems but also including electrothermal + solar thermal + nuclear thermal propulsion)</a:t>
            </a:r>
          </a:p>
          <a:p>
            <a:pPr lvl="1"/>
            <a:r>
              <a:rPr lang="en-US" sz="2000" dirty="0"/>
              <a:t>Chemical (Combustion) Propulsion Systems</a:t>
            </a:r>
          </a:p>
          <a:p>
            <a:pPr lvl="1"/>
            <a:r>
              <a:rPr lang="en-US" sz="2000" dirty="0"/>
              <a:t>Electrical Propulsion Systems (including nuclear electric propulsion)</a:t>
            </a:r>
          </a:p>
          <a:p>
            <a:pPr lvl="1"/>
            <a:r>
              <a:rPr lang="en-US" sz="2000" dirty="0"/>
              <a:t>Mechanical Propulsion Systems (e.g. gun, centrifuge, …)</a:t>
            </a:r>
          </a:p>
          <a:p>
            <a:pPr lvl="1"/>
            <a:r>
              <a:rPr lang="en-US" sz="2000" dirty="0"/>
              <a:t>Others…like radiant energy / solar wind / lasers</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Which Propulsion Systems do we know?</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L2</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91059934"/>
      </p:ext>
    </p:extLst>
  </p:cSld>
  <p:clrMapOvr>
    <a:masterClrMapping/>
  </p:clrMapOvr>
</p:sld>
</file>

<file path=ppt/theme/theme1.xml><?xml version="1.0" encoding="utf-8"?>
<a:theme xmlns:a="http://schemas.openxmlformats.org/drawingml/2006/main" name="EPFL eSpace">
  <a:themeElements>
    <a:clrScheme name="EPFL">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8858</Words>
  <Application>Microsoft Office PowerPoint</Application>
  <PresentationFormat>Breitbild</PresentationFormat>
  <Paragraphs>1323</Paragraphs>
  <Slides>131</Slides>
  <Notes>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131</vt:i4>
      </vt:variant>
    </vt:vector>
  </HeadingPairs>
  <TitlesOfParts>
    <vt:vector size="142" baseType="lpstr">
      <vt:lpstr>Arial</vt:lpstr>
      <vt:lpstr>Cambria Math</vt:lpstr>
      <vt:lpstr>Calibri</vt:lpstr>
      <vt:lpstr>Microsoft YaHei</vt:lpstr>
      <vt:lpstr>Linux Libertine</vt:lpstr>
      <vt:lpstr>Libre Franklin</vt:lpstr>
      <vt:lpstr>Microsoft Sans Serif</vt:lpstr>
      <vt:lpstr>Arial</vt:lpstr>
      <vt:lpstr>Noto Sans Symbols</vt:lpstr>
      <vt:lpstr>SimSun</vt:lpstr>
      <vt:lpstr>EPFL eSpace</vt:lpstr>
      <vt:lpstr>EPFL  Space Center eSpace</vt:lpstr>
      <vt:lpstr>Lecture # 2 Part # 2 Introduction in Propulsion Systems</vt:lpstr>
      <vt:lpstr>What is the principle of Space Propulsion?</vt:lpstr>
      <vt:lpstr>What is the principle of Space Propulsion?</vt:lpstr>
      <vt:lpstr>What is the principle of Space Propulsion?</vt:lpstr>
      <vt:lpstr>What is the principle of Space Propulsion?</vt:lpstr>
      <vt:lpstr>What is the principle of Space Propulsion?</vt:lpstr>
      <vt:lpstr>What is the principle of Space Propulsion?</vt:lpstr>
      <vt:lpstr>What is the principle of Space Propulsion?</vt:lpstr>
      <vt:lpstr>What is the principle of Space Propulsion?</vt:lpstr>
      <vt:lpstr>What is the principle of Space Propulsion?</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important on Δv?</vt:lpstr>
      <vt:lpstr>What is the importance of thrust?</vt:lpstr>
      <vt:lpstr>What is the importance of thrust?</vt:lpstr>
      <vt:lpstr>What is the importance of thrust?</vt:lpstr>
      <vt:lpstr>What is the importance of thrust?</vt:lpstr>
      <vt:lpstr>What is the importance of thrust?</vt:lpstr>
      <vt:lpstr>What is the importance of thrust?</vt:lpstr>
      <vt:lpstr>What is the importance of thrust?</vt:lpstr>
      <vt:lpstr>What is the importance of thrust?</vt:lpstr>
      <vt:lpstr>What is the importance of thrust?</vt:lpstr>
      <vt:lpstr>What is the importance of thrust?</vt:lpstr>
      <vt:lpstr>What is the importance of thrust?</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general Performance Equations are given?</vt:lpstr>
      <vt:lpstr>Which Propulsion Systems do we know?</vt:lpstr>
      <vt:lpstr>Which Propulsion Systems do we know?</vt:lpstr>
      <vt:lpstr>Which Propulsion Systems do we know?</vt:lpstr>
      <vt:lpstr>Which Propulsion Systems do we know?</vt:lpstr>
      <vt:lpstr>Which Propulsion Systems do we know?</vt:lpstr>
      <vt:lpstr>Which Propulsion Systems do we know?</vt:lpstr>
      <vt:lpstr>Which Propulsion Systems do we know?</vt:lpstr>
      <vt:lpstr>Which Propulsion Systems do we know?</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lpstr>Which Thermal Propulsion Systems exist?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EPFL Space Center eSpace</dc:title>
  <dc:creator>Andrew Crawford</dc:creator>
  <cp:lastModifiedBy>Jaeger, Markus</cp:lastModifiedBy>
  <cp:revision>114</cp:revision>
  <dcterms:created xsi:type="dcterms:W3CDTF">2019-11-01T10:56:50Z</dcterms:created>
  <dcterms:modified xsi:type="dcterms:W3CDTF">2025-03-04T06:21:10Z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bb4d9cd7-8eaa-422a-a924-3f582c8f44cb</vt:lpwstr>
  </property>
  <property fmtid="{D5CDD505-2E9C-101B-9397-08002B2CF9AE}" pid="3" name="TaggedBy">
    <vt:lpwstr>JAMA188</vt:lpwstr>
  </property>
  <property fmtid="{D5CDD505-2E9C-101B-9397-08002B2CF9AE}" pid="4" name="L">
    <vt:lpwstr>XXPRI</vt:lpwstr>
  </property>
  <property fmtid="{D5CDD505-2E9C-101B-9397-08002B2CF9AE}" pid="5" name="STAMP">
    <vt:lpwstr>NO</vt:lpwstr>
  </property>
</Properties>
</file>